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62" r:id="rId5"/>
    <p:sldId id="259" r:id="rId6"/>
    <p:sldId id="265" r:id="rId7"/>
    <p:sldId id="260" r:id="rId8"/>
    <p:sldId id="261" r:id="rId9"/>
    <p:sldId id="263" r:id="rId10"/>
    <p:sldId id="264" r:id="rId11"/>
    <p:sldId id="266" r:id="rId12"/>
    <p:sldId id="267" r:id="rId13"/>
    <p:sldId id="268" r:id="rId14"/>
    <p:sldId id="279" r:id="rId15"/>
    <p:sldId id="269" r:id="rId16"/>
    <p:sldId id="270" r:id="rId17"/>
    <p:sldId id="271" r:id="rId18"/>
    <p:sldId id="274" r:id="rId19"/>
    <p:sldId id="272" r:id="rId20"/>
    <p:sldId id="273" r:id="rId21"/>
    <p:sldId id="275" r:id="rId22"/>
    <p:sldId id="277" r:id="rId23"/>
    <p:sldId id="276" r:id="rId24"/>
    <p:sldId id="278" r:id="rId25"/>
    <p:sldId id="280" r:id="rId26"/>
    <p:sldId id="282" r:id="rId27"/>
    <p:sldId id="284" r:id="rId28"/>
    <p:sldId id="285" r:id="rId29"/>
    <p:sldId id="288" r:id="rId30"/>
    <p:sldId id="289" r:id="rId31"/>
    <p:sldId id="290" r:id="rId32"/>
    <p:sldId id="291" r:id="rId33"/>
    <p:sldId id="292" r:id="rId34"/>
    <p:sldId id="281" r:id="rId35"/>
    <p:sldId id="298" r:id="rId36"/>
    <p:sldId id="283" r:id="rId37"/>
    <p:sldId id="286" r:id="rId38"/>
    <p:sldId id="287" r:id="rId39"/>
    <p:sldId id="293" r:id="rId40"/>
    <p:sldId id="294" r:id="rId41"/>
    <p:sldId id="295" r:id="rId42"/>
    <p:sldId id="296" r:id="rId43"/>
    <p:sldId id="297" r:id="rId44"/>
    <p:sldId id="299" r:id="rId45"/>
    <p:sldId id="309" r:id="rId46"/>
    <p:sldId id="302" r:id="rId47"/>
    <p:sldId id="300" r:id="rId48"/>
    <p:sldId id="301" r:id="rId49"/>
    <p:sldId id="303" r:id="rId50"/>
    <p:sldId id="304" r:id="rId51"/>
    <p:sldId id="306" r:id="rId52"/>
    <p:sldId id="308" r:id="rId53"/>
    <p:sldId id="307" r:id="rId54"/>
    <p:sldId id="310" r:id="rId55"/>
    <p:sldId id="311" r:id="rId56"/>
    <p:sldId id="312" r:id="rId57"/>
    <p:sldId id="313" r:id="rId58"/>
    <p:sldId id="316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85AF6-DE6F-5538-578C-2A3362CE1E2B}" v="1199" dt="2021-12-12T16:52:44.480"/>
    <p1510:client id="{14D353CC-08D2-44E1-AF0C-1B453246E19B}" v="2355" dt="2021-09-15T21:35:54.529"/>
    <p1510:client id="{31368826-93D5-E16A-AAF3-0C7715195D88}" v="15" dt="2021-12-14T00:11:27.927"/>
    <p1510:client id="{31674FC7-0B8E-7B45-9DF3-8D8A80C5F71A}" v="83" dt="2022-04-18T22:44:31.440"/>
    <p1510:client id="{61F875A1-7045-DD7B-EE51-2806376633F3}" v="781" dt="2021-09-16T17:49:25.407"/>
    <p1510:client id="{6F324FA4-EBB3-9C6F-B816-01391FA9366E}" v="564" dt="2022-04-18T15:16:50.472"/>
    <p1510:client id="{767D1C8D-020E-409A-A28F-81FA707604FB}" v="73" dt="2021-09-20T19:57:06.476"/>
    <p1510:client id="{7A10ABF4-6CC9-A72F-4F98-E3838BB2D5DF}" v="1779" dt="2021-11-15T16:48:06.584"/>
    <p1510:client id="{89B25106-91E5-07DA-4242-631CF6E9A30A}" v="470" dt="2021-11-15T17:06:53.722"/>
    <p1510:client id="{8D8BD928-F45B-4787-A76A-AB6660F3C3E5}" v="95" dt="2022-02-21T22:45:27.598"/>
    <p1510:client id="{B0361DAC-3393-D4CF-E1C4-525C9FD48403}" v="1054" dt="2021-09-17T14:58:13.637"/>
    <p1510:client id="{D9D989A9-6B80-2D60-3BD5-47C48033D062}" v="666" dt="2022-02-21T17:21:35.929"/>
    <p1510:client id="{E4B64294-A60F-FA07-60B8-B4164FF28109}" v="205" dt="2022-03-28T16:22:45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8552F-FD2A-45DC-AE26-A79EE33EC77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A65E2F-7CAD-4891-A5C1-E9C8B60A655B}">
      <dgm:prSet/>
      <dgm:spPr/>
      <dgm:t>
        <a:bodyPr/>
        <a:lstStyle/>
        <a:p>
          <a:r>
            <a:rPr lang="en-US"/>
            <a:t>Given: DNA string of nucleotides – ex: s = "ATCG"</a:t>
          </a:r>
        </a:p>
      </dgm:t>
    </dgm:pt>
    <dgm:pt modelId="{8AF36794-603D-484B-9150-E9AFA0E863EA}" type="parTrans" cxnId="{C4B682DF-778B-41A6-B1C5-D57842245A81}">
      <dgm:prSet/>
      <dgm:spPr/>
      <dgm:t>
        <a:bodyPr/>
        <a:lstStyle/>
        <a:p>
          <a:endParaRPr lang="en-US"/>
        </a:p>
      </dgm:t>
    </dgm:pt>
    <dgm:pt modelId="{91E90F2B-A6B2-48B8-9B28-789DE56C3E5C}" type="sibTrans" cxnId="{C4B682DF-778B-41A6-B1C5-D57842245A81}">
      <dgm:prSet/>
      <dgm:spPr/>
      <dgm:t>
        <a:bodyPr/>
        <a:lstStyle/>
        <a:p>
          <a:endParaRPr lang="en-US"/>
        </a:p>
      </dgm:t>
    </dgm:pt>
    <dgm:pt modelId="{0A14ACC8-6BFF-43D5-A38A-1AC75F0DE556}">
      <dgm:prSet/>
      <dgm:spPr/>
      <dgm:t>
        <a:bodyPr/>
        <a:lstStyle/>
        <a:p>
          <a:r>
            <a:rPr lang="en-US"/>
            <a:t>Output: count of 'A', 'T', 'C', 'G' on a single line with spaces between – ex: "1 1 1 1"</a:t>
          </a:r>
        </a:p>
      </dgm:t>
    </dgm:pt>
    <dgm:pt modelId="{978D7135-CF31-4EC7-A2AD-90B39D29A4C2}" type="parTrans" cxnId="{D5D6920C-AB89-41A0-BAA7-F21D87B2F7A3}">
      <dgm:prSet/>
      <dgm:spPr/>
      <dgm:t>
        <a:bodyPr/>
        <a:lstStyle/>
        <a:p>
          <a:endParaRPr lang="en-US"/>
        </a:p>
      </dgm:t>
    </dgm:pt>
    <dgm:pt modelId="{11CC13F5-BE09-4905-B1A8-C993663BFFAC}" type="sibTrans" cxnId="{D5D6920C-AB89-41A0-BAA7-F21D87B2F7A3}">
      <dgm:prSet/>
      <dgm:spPr/>
      <dgm:t>
        <a:bodyPr/>
        <a:lstStyle/>
        <a:p>
          <a:endParaRPr lang="en-US"/>
        </a:p>
      </dgm:t>
    </dgm:pt>
    <dgm:pt modelId="{CC807FCB-907F-4FC3-9855-73F8FE1E8D2D}" type="pres">
      <dgm:prSet presAssocID="{9758552F-FD2A-45DC-AE26-A79EE33EC77A}" presName="root" presStyleCnt="0">
        <dgm:presLayoutVars>
          <dgm:dir/>
          <dgm:resizeHandles val="exact"/>
        </dgm:presLayoutVars>
      </dgm:prSet>
      <dgm:spPr/>
    </dgm:pt>
    <dgm:pt modelId="{DF3A71FF-2A64-4423-80E7-D3D6A9FC9825}" type="pres">
      <dgm:prSet presAssocID="{9EA65E2F-7CAD-4891-A5C1-E9C8B60A655B}" presName="compNode" presStyleCnt="0"/>
      <dgm:spPr/>
    </dgm:pt>
    <dgm:pt modelId="{FCB5C61C-ABBA-432F-A645-C88CB706EC1B}" type="pres">
      <dgm:prSet presAssocID="{9EA65E2F-7CAD-4891-A5C1-E9C8B60A655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C64DA66A-1266-4134-AF24-8F63D12D0AAD}" type="pres">
      <dgm:prSet presAssocID="{9EA65E2F-7CAD-4891-A5C1-E9C8B60A655B}" presName="spaceRect" presStyleCnt="0"/>
      <dgm:spPr/>
    </dgm:pt>
    <dgm:pt modelId="{41B9F37C-0A6C-43E5-9B6E-B0BA04045F25}" type="pres">
      <dgm:prSet presAssocID="{9EA65E2F-7CAD-4891-A5C1-E9C8B60A655B}" presName="textRect" presStyleLbl="revTx" presStyleIdx="0" presStyleCnt="2">
        <dgm:presLayoutVars>
          <dgm:chMax val="1"/>
          <dgm:chPref val="1"/>
        </dgm:presLayoutVars>
      </dgm:prSet>
      <dgm:spPr/>
    </dgm:pt>
    <dgm:pt modelId="{9B0CC57F-3B3D-4E44-A36D-4B632DFBA530}" type="pres">
      <dgm:prSet presAssocID="{91E90F2B-A6B2-48B8-9B28-789DE56C3E5C}" presName="sibTrans" presStyleCnt="0"/>
      <dgm:spPr/>
    </dgm:pt>
    <dgm:pt modelId="{5A9BA7F6-14DE-4DC6-906E-E4449CE72664}" type="pres">
      <dgm:prSet presAssocID="{0A14ACC8-6BFF-43D5-A38A-1AC75F0DE556}" presName="compNode" presStyleCnt="0"/>
      <dgm:spPr/>
    </dgm:pt>
    <dgm:pt modelId="{F19A8763-724D-43ED-B7DB-8D8A78056AD6}" type="pres">
      <dgm:prSet presAssocID="{0A14ACC8-6BFF-43D5-A38A-1AC75F0DE55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2FFEF47-7D5F-4FC3-9B81-F9CCE5BB6B09}" type="pres">
      <dgm:prSet presAssocID="{0A14ACC8-6BFF-43D5-A38A-1AC75F0DE556}" presName="spaceRect" presStyleCnt="0"/>
      <dgm:spPr/>
    </dgm:pt>
    <dgm:pt modelId="{94FC1B73-38D4-4203-A58E-8F12F91E1EA7}" type="pres">
      <dgm:prSet presAssocID="{0A14ACC8-6BFF-43D5-A38A-1AC75F0DE55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BA1B609-D7D2-4679-89A0-A1E4E119C926}" type="presOf" srcId="{9758552F-FD2A-45DC-AE26-A79EE33EC77A}" destId="{CC807FCB-907F-4FC3-9855-73F8FE1E8D2D}" srcOrd="0" destOrd="0" presId="urn:microsoft.com/office/officeart/2018/2/layout/IconLabelList"/>
    <dgm:cxn modelId="{D5D6920C-AB89-41A0-BAA7-F21D87B2F7A3}" srcId="{9758552F-FD2A-45DC-AE26-A79EE33EC77A}" destId="{0A14ACC8-6BFF-43D5-A38A-1AC75F0DE556}" srcOrd="1" destOrd="0" parTransId="{978D7135-CF31-4EC7-A2AD-90B39D29A4C2}" sibTransId="{11CC13F5-BE09-4905-B1A8-C993663BFFAC}"/>
    <dgm:cxn modelId="{CD22331C-AF35-4972-8694-6591CD7E7FBC}" type="presOf" srcId="{0A14ACC8-6BFF-43D5-A38A-1AC75F0DE556}" destId="{94FC1B73-38D4-4203-A58E-8F12F91E1EA7}" srcOrd="0" destOrd="0" presId="urn:microsoft.com/office/officeart/2018/2/layout/IconLabelList"/>
    <dgm:cxn modelId="{B556BEB9-6DF5-4FDB-B0D1-3DF7AD6AA0AB}" type="presOf" srcId="{9EA65E2F-7CAD-4891-A5C1-E9C8B60A655B}" destId="{41B9F37C-0A6C-43E5-9B6E-B0BA04045F25}" srcOrd="0" destOrd="0" presId="urn:microsoft.com/office/officeart/2018/2/layout/IconLabelList"/>
    <dgm:cxn modelId="{C4B682DF-778B-41A6-B1C5-D57842245A81}" srcId="{9758552F-FD2A-45DC-AE26-A79EE33EC77A}" destId="{9EA65E2F-7CAD-4891-A5C1-E9C8B60A655B}" srcOrd="0" destOrd="0" parTransId="{8AF36794-603D-484B-9150-E9AFA0E863EA}" sibTransId="{91E90F2B-A6B2-48B8-9B28-789DE56C3E5C}"/>
    <dgm:cxn modelId="{264D259C-18CD-4EAB-B69C-CAAC98A4E969}" type="presParOf" srcId="{CC807FCB-907F-4FC3-9855-73F8FE1E8D2D}" destId="{DF3A71FF-2A64-4423-80E7-D3D6A9FC9825}" srcOrd="0" destOrd="0" presId="urn:microsoft.com/office/officeart/2018/2/layout/IconLabelList"/>
    <dgm:cxn modelId="{CD5C83C2-D111-4308-B32D-259F41AA8BBE}" type="presParOf" srcId="{DF3A71FF-2A64-4423-80E7-D3D6A9FC9825}" destId="{FCB5C61C-ABBA-432F-A645-C88CB706EC1B}" srcOrd="0" destOrd="0" presId="urn:microsoft.com/office/officeart/2018/2/layout/IconLabelList"/>
    <dgm:cxn modelId="{8EEF4F85-BE07-4839-9F13-05D74888124D}" type="presParOf" srcId="{DF3A71FF-2A64-4423-80E7-D3D6A9FC9825}" destId="{C64DA66A-1266-4134-AF24-8F63D12D0AAD}" srcOrd="1" destOrd="0" presId="urn:microsoft.com/office/officeart/2018/2/layout/IconLabelList"/>
    <dgm:cxn modelId="{09480F7D-AF6E-4CDF-B4ED-BD9C56B3BC40}" type="presParOf" srcId="{DF3A71FF-2A64-4423-80E7-D3D6A9FC9825}" destId="{41B9F37C-0A6C-43E5-9B6E-B0BA04045F25}" srcOrd="2" destOrd="0" presId="urn:microsoft.com/office/officeart/2018/2/layout/IconLabelList"/>
    <dgm:cxn modelId="{133AB4E8-A4BB-4B26-9D2D-7A585467B802}" type="presParOf" srcId="{CC807FCB-907F-4FC3-9855-73F8FE1E8D2D}" destId="{9B0CC57F-3B3D-4E44-A36D-4B632DFBA530}" srcOrd="1" destOrd="0" presId="urn:microsoft.com/office/officeart/2018/2/layout/IconLabelList"/>
    <dgm:cxn modelId="{907C20EC-3B5E-42CF-BBFF-0A8E2E54922F}" type="presParOf" srcId="{CC807FCB-907F-4FC3-9855-73F8FE1E8D2D}" destId="{5A9BA7F6-14DE-4DC6-906E-E4449CE72664}" srcOrd="2" destOrd="0" presId="urn:microsoft.com/office/officeart/2018/2/layout/IconLabelList"/>
    <dgm:cxn modelId="{B11B0AA9-0888-4698-97B3-78D42780EFBA}" type="presParOf" srcId="{5A9BA7F6-14DE-4DC6-906E-E4449CE72664}" destId="{F19A8763-724D-43ED-B7DB-8D8A78056AD6}" srcOrd="0" destOrd="0" presId="urn:microsoft.com/office/officeart/2018/2/layout/IconLabelList"/>
    <dgm:cxn modelId="{2C9A1B9B-C94F-46DC-878D-E5CDB614255A}" type="presParOf" srcId="{5A9BA7F6-14DE-4DC6-906E-E4449CE72664}" destId="{F2FFEF47-7D5F-4FC3-9B81-F9CCE5BB6B09}" srcOrd="1" destOrd="0" presId="urn:microsoft.com/office/officeart/2018/2/layout/IconLabelList"/>
    <dgm:cxn modelId="{61FFBE0F-0011-4A7B-916C-10E182ECF0F4}" type="presParOf" srcId="{5A9BA7F6-14DE-4DC6-906E-E4449CE72664}" destId="{94FC1B73-38D4-4203-A58E-8F12F91E1E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5C61C-ABBA-432F-A645-C88CB706EC1B}">
      <dsp:nvSpPr>
        <dsp:cNvPr id="0" name=""/>
        <dsp:cNvSpPr/>
      </dsp:nvSpPr>
      <dsp:spPr>
        <a:xfrm>
          <a:off x="2004974" y="34002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9F37C-0A6C-43E5-9B6E-B0BA04045F25}">
      <dsp:nvSpPr>
        <dsp:cNvPr id="0" name=""/>
        <dsp:cNvSpPr/>
      </dsp:nvSpPr>
      <dsp:spPr>
        <a:xfrm>
          <a:off x="816974" y="275425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Given: DNA string of nucleotides – ex: s = "ATCG"</a:t>
          </a:r>
        </a:p>
      </dsp:txBody>
      <dsp:txXfrm>
        <a:off x="816974" y="2754255"/>
        <a:ext cx="4320000" cy="720000"/>
      </dsp:txXfrm>
    </dsp:sp>
    <dsp:sp modelId="{F19A8763-724D-43ED-B7DB-8D8A78056AD6}">
      <dsp:nvSpPr>
        <dsp:cNvPr id="0" name=""/>
        <dsp:cNvSpPr/>
      </dsp:nvSpPr>
      <dsp:spPr>
        <a:xfrm>
          <a:off x="7080975" y="34002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C1B73-38D4-4203-A58E-8F12F91E1EA7}">
      <dsp:nvSpPr>
        <dsp:cNvPr id="0" name=""/>
        <dsp:cNvSpPr/>
      </dsp:nvSpPr>
      <dsp:spPr>
        <a:xfrm>
          <a:off x="5892975" y="275425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Output: count of 'A', 'T', 'C', 'G' on a single line with spaces between – ex: "1 1 1 1"</a:t>
          </a:r>
        </a:p>
      </dsp:txBody>
      <dsp:txXfrm>
        <a:off x="5892975" y="2754255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7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9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3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5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4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9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1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9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47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ocw.mit.edu/courses/electrical-engineering-and-computer-science/6-042j-mathematics-for-computer-science-fall-2010/" TargetMode="External"/><Relationship Id="rId3" Type="http://schemas.openxmlformats.org/officeDocument/2006/relationships/hyperlink" Target="https://projecteuler.net/" TargetMode="External"/><Relationship Id="rId7" Type="http://schemas.openxmlformats.org/officeDocument/2006/relationships/hyperlink" Target="https://ocw.mit.edu/courses/electrical-engineering-and-computer-science/6-006-introduction-to-algorithms-fall-2011/" TargetMode="External"/><Relationship Id="rId2" Type="http://schemas.openxmlformats.org/officeDocument/2006/relationships/hyperlink" Target="http://rosalind.info/problems/loca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courses/electrical-engineering-and-computer-science/6-0001-introduction-to-computer-science-and-programming-in-python-fall-2016/" TargetMode="External"/><Relationship Id="rId5" Type="http://schemas.openxmlformats.org/officeDocument/2006/relationships/hyperlink" Target="https://www.youtube.com/c/ManolisKellis1/videos" TargetMode="External"/><Relationship Id="rId4" Type="http://schemas.openxmlformats.org/officeDocument/2006/relationships/hyperlink" Target="https://ocw.mit.edu/courses/electrical-engineering-and-computer-science/6-047-computational-biology-fall-2015/" TargetMode="External"/><Relationship Id="rId9" Type="http://schemas.openxmlformats.org/officeDocument/2006/relationships/hyperlink" Target="https://www.youtube.com/c/Pine-biotech/video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microsoft.com/en-us/windows/wsl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cord.gg/UAFUBmzV" TargetMode="Externa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omgenomics.com/getting-started-bioinformatic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conda.io/projects/conda/en/latest/user-guide/install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nline-python.com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xtalks.com/bioinformatics-jobs-how-to-succeed-in-this-competitive-space-265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1 Sept. 20th 2021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1E7F-F78E-48BA-8ED9-9DDEF509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01372-0C84-4863-B654-56A300B8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69347"/>
            <a:ext cx="11029615" cy="3906003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en-US" dirty="0">
                <a:hlinkClick r:id="rId2"/>
              </a:rPr>
              <a:t>Huge collection of CS/Bioinformatics Problems</a:t>
            </a:r>
          </a:p>
          <a:p>
            <a:pPr marL="305435" indent="-305435"/>
            <a:r>
              <a:rPr lang="en-US" dirty="0">
                <a:hlinkClick r:id="rId3"/>
              </a:rPr>
              <a:t>Huge Collection of CS/Mathematics based Problems</a:t>
            </a:r>
          </a:p>
          <a:p>
            <a:pPr marL="305435" indent="-305435"/>
            <a:r>
              <a:rPr lang="en-US" dirty="0">
                <a:hlinkClick r:id="rId4"/>
              </a:rPr>
              <a:t>MIT OCW Computational Biology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629920" lvl="1" indent="-305435"/>
            <a:r>
              <a:rPr lang="en-US" dirty="0">
                <a:hlinkClick r:id="rId5"/>
              </a:rPr>
              <a:t>Manolis's Youtube page</a:t>
            </a:r>
            <a:r>
              <a:rPr lang="en-US" dirty="0"/>
              <a:t>  - Biology/CS/Bioinformatics/Theory.......</a:t>
            </a:r>
          </a:p>
          <a:p>
            <a:pPr marL="305435" indent="-305435"/>
            <a:r>
              <a:rPr lang="en-US" dirty="0">
                <a:hlinkClick r:id="rId6"/>
              </a:rPr>
              <a:t>MIT OCW Computer Science</a:t>
            </a:r>
            <a:r>
              <a:rPr lang="en-US" dirty="0"/>
              <a:t> </a:t>
            </a:r>
          </a:p>
          <a:p>
            <a:pPr marL="305435" indent="-305435"/>
            <a:r>
              <a:rPr lang="en-US" dirty="0">
                <a:hlinkClick r:id="rId7"/>
              </a:rPr>
              <a:t>MIT OCW CS Algorithms</a:t>
            </a:r>
            <a:r>
              <a:rPr lang="en-US" dirty="0"/>
              <a:t> by the Algo God, Erik Demaine</a:t>
            </a:r>
          </a:p>
          <a:p>
            <a:pPr marL="305435" indent="-305435"/>
            <a:r>
              <a:rPr lang="en-US" dirty="0">
                <a:hlinkClick r:id="rId8"/>
              </a:rPr>
              <a:t>MIT OWC Mathematics for CS</a:t>
            </a:r>
            <a:r>
              <a:rPr lang="en-US" dirty="0"/>
              <a:t> </a:t>
            </a:r>
          </a:p>
          <a:p>
            <a:pPr marL="629920" lvl="1" indent="-305435"/>
            <a:r>
              <a:rPr lang="en-US" dirty="0"/>
              <a:t>MIT OCW offers all video lectures, course material, exams, homework, lecture notes,…, &amp; solutions to those</a:t>
            </a:r>
          </a:p>
          <a:p>
            <a:pPr marL="305435" indent="-305435"/>
            <a:r>
              <a:rPr lang="en-US" dirty="0">
                <a:hlinkClick r:id="rId9"/>
              </a:rPr>
              <a:t>Pine Biotech Youtube</a:t>
            </a:r>
            <a:r>
              <a:rPr lang="en-US" dirty="0"/>
              <a:t> – lots of bioinformatics 20 min to 1+ </a:t>
            </a:r>
            <a:r>
              <a:rPr lang="en-US" dirty="0" err="1"/>
              <a:t>hrs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0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1E7F-F78E-48BA-8ED9-9DDEF509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8FDD23-7A60-4006-9620-1F9E7173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370" y="1978725"/>
            <a:ext cx="11029615" cy="2404724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/>
              <a:t>Club Roles</a:t>
            </a:r>
          </a:p>
          <a:p>
            <a:pPr marL="629920" lvl="1" indent="-305435"/>
            <a:r>
              <a:rPr lang="en-US" dirty="0"/>
              <a:t>*Financial Officer</a:t>
            </a:r>
          </a:p>
          <a:p>
            <a:pPr marL="629920" lvl="1" indent="-305435"/>
            <a:r>
              <a:rPr lang="en-US" dirty="0"/>
              <a:t>Vice President</a:t>
            </a:r>
          </a:p>
          <a:p>
            <a:pPr marL="629920" lvl="1" indent="-305435"/>
            <a:r>
              <a:rPr lang="en-US" dirty="0"/>
              <a:t>Secretary</a:t>
            </a:r>
          </a:p>
          <a:p>
            <a:pPr marL="629920" lvl="1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4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64" y="4748851"/>
            <a:ext cx="3973875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3 Nov. 15th 2021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3E602-A376-4176-BFEC-6CE5C7EFDAB1}"/>
              </a:ext>
            </a:extLst>
          </p:cNvPr>
          <p:cNvSpPr txBox="1"/>
          <p:nvPr/>
        </p:nvSpPr>
        <p:spPr>
          <a:xfrm>
            <a:off x="635977" y="5627356"/>
            <a:ext cx="35233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Join us and download material:</a:t>
            </a:r>
            <a:endParaRPr lang="en-US"/>
          </a:p>
          <a:p>
            <a:pPr algn="ctr"/>
            <a:r>
              <a:rPr lang="en-US" b="1" dirty="0"/>
              <a:t>https://discord.gg/UAFUBmzV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4204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1E7F-F78E-48BA-8ED9-9DDEF509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8FDD23-7A60-4006-9620-1F9E7173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78" y="2525802"/>
            <a:ext cx="11029615" cy="24047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2800" dirty="0"/>
              <a:t>Club Roles</a:t>
            </a:r>
          </a:p>
          <a:p>
            <a:pPr marL="629920" lvl="1" indent="-305435"/>
            <a:r>
              <a:rPr lang="en-US" sz="2400" dirty="0"/>
              <a:t>*Financial Officer</a:t>
            </a:r>
          </a:p>
          <a:p>
            <a:pPr marL="629920" lvl="1" indent="-305435"/>
            <a:r>
              <a:rPr lang="en-US" sz="2400" dirty="0"/>
              <a:t>Vice President</a:t>
            </a:r>
          </a:p>
          <a:p>
            <a:pPr marL="629920" lvl="1" indent="-305435"/>
            <a:r>
              <a:rPr lang="en-US" sz="2400" dirty="0"/>
              <a:t>Secretary</a:t>
            </a:r>
          </a:p>
          <a:p>
            <a:pPr marL="305435" indent="-305435"/>
            <a:r>
              <a:rPr lang="en-US" sz="2600" dirty="0"/>
              <a:t>Topics</a:t>
            </a:r>
          </a:p>
          <a:p>
            <a:pPr marL="305435" indent="-305435"/>
            <a:r>
              <a:rPr lang="en-US" sz="2800" dirty="0"/>
              <a:t>Start playing with command line</a:t>
            </a:r>
          </a:p>
        </p:txBody>
      </p:sp>
    </p:spTree>
    <p:extLst>
      <p:ext uri="{BB962C8B-B14F-4D97-AF65-F5344CB8AC3E}">
        <p14:creationId xmlns:p14="http://schemas.microsoft.com/office/powerpoint/2010/main" val="3370585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E6C5-9886-4C2A-9456-9079CD85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B38B-A720-443E-B9A5-1D87AD696513}"/>
              </a:ext>
            </a:extLst>
          </p:cNvPr>
          <p:cNvSpPr txBox="1"/>
          <p:nvPr/>
        </p:nvSpPr>
        <p:spPr>
          <a:xfrm>
            <a:off x="1053792" y="2680010"/>
            <a:ext cx="641380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Quality control of sequencing data</a:t>
            </a:r>
          </a:p>
          <a:p>
            <a:pPr marL="342900" indent="-342900">
              <a:buAutoNum type="arabicPeriod"/>
            </a:pPr>
            <a:r>
              <a:rPr lang="en-US" sz="2400" dirty="0"/>
              <a:t>Bacterial Genome Assembly</a:t>
            </a:r>
          </a:p>
          <a:p>
            <a:pPr marL="342900" indent="-342900">
              <a:buAutoNum type="arabicPeriod"/>
            </a:pPr>
            <a:r>
              <a:rPr lang="en-US" sz="2400" dirty="0"/>
              <a:t>Machine Learning</a:t>
            </a:r>
          </a:p>
          <a:p>
            <a:pPr marL="342900" indent="-342900">
              <a:buAutoNum type="arabicPeriod"/>
            </a:pPr>
            <a:r>
              <a:rPr lang="en-US" sz="2400" dirty="0"/>
              <a:t>Debugging! </a:t>
            </a:r>
          </a:p>
          <a:p>
            <a:pPr marL="342900" indent="-342900">
              <a:buAutoNum type="arabicPeriod"/>
            </a:pPr>
            <a:r>
              <a:rPr lang="en-US" sz="2400" dirty="0"/>
              <a:t>Data Wrangling: Intro to R and </a:t>
            </a:r>
            <a:r>
              <a:rPr lang="en-US" sz="2400" dirty="0" err="1"/>
              <a:t>Tidyverse</a:t>
            </a:r>
            <a:endParaRPr lang="en-US" sz="2400"/>
          </a:p>
          <a:p>
            <a:pPr marL="342900" indent="-342900">
              <a:buAutoNum type="arabicPeriod"/>
            </a:pPr>
            <a:r>
              <a:rPr lang="en-US" sz="2400" dirty="0"/>
              <a:t>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B7528-FE82-4422-88C6-ECCE88AB5EAD}"/>
              </a:ext>
            </a:extLst>
          </p:cNvPr>
          <p:cNvSpPr txBox="1"/>
          <p:nvPr/>
        </p:nvSpPr>
        <p:spPr>
          <a:xfrm>
            <a:off x="7274080" y="2683495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Dec</a:t>
            </a:r>
            <a:endParaRPr lang="en-US"/>
          </a:p>
          <a:p>
            <a:pPr algn="ctr"/>
            <a:r>
              <a:rPr lang="en-US" sz="2400" dirty="0"/>
              <a:t>Jan</a:t>
            </a:r>
          </a:p>
          <a:p>
            <a:pPr algn="ctr"/>
            <a:r>
              <a:rPr lang="en-US" sz="2400" dirty="0"/>
              <a:t>Feb </a:t>
            </a:r>
          </a:p>
          <a:p>
            <a:pPr algn="ctr"/>
            <a:r>
              <a:rPr lang="en-US" sz="2400" dirty="0"/>
              <a:t>March</a:t>
            </a:r>
          </a:p>
          <a:p>
            <a:pPr algn="ctr"/>
            <a:r>
              <a:rPr lang="en-US" sz="2400" dirty="0"/>
              <a:t>April</a:t>
            </a:r>
          </a:p>
          <a:p>
            <a:pPr algn="ctr"/>
            <a:r>
              <a:rPr lang="en-US" sz="2400" dirty="0"/>
              <a:t>May</a:t>
            </a:r>
          </a:p>
        </p:txBody>
      </p:sp>
    </p:spTree>
    <p:extLst>
      <p:ext uri="{BB962C8B-B14F-4D97-AF65-F5344CB8AC3E}">
        <p14:creationId xmlns:p14="http://schemas.microsoft.com/office/powerpoint/2010/main" val="196321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1E7F-F78E-48BA-8ED9-9DDEF509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1F16E-2625-4C9A-ADE0-F7C02E3E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79293"/>
            <a:ext cx="11029615" cy="4596057"/>
          </a:xfrm>
        </p:spPr>
        <p:txBody>
          <a:bodyPr/>
          <a:lstStyle/>
          <a:p>
            <a:pPr marL="305435" indent="-305435"/>
            <a:r>
              <a:rPr lang="en-US" sz="2800" dirty="0"/>
              <a:t>Linux environment</a:t>
            </a:r>
          </a:p>
          <a:p>
            <a:pPr marL="305435" indent="-305435"/>
            <a:r>
              <a:rPr lang="en-US" sz="2800" dirty="0"/>
              <a:t>Navigating the command line </a:t>
            </a:r>
            <a:r>
              <a:rPr lang="en-US" sz="1600" dirty="0"/>
              <a:t>(</a:t>
            </a:r>
            <a:r>
              <a:rPr lang="en-US" sz="1600" dirty="0">
                <a:ea typeface="+mn-lt"/>
                <a:cs typeface="+mn-lt"/>
              </a:rPr>
              <a:t>https://cheatography.com/davechild/cheat-sheets/linux-command-line/)</a:t>
            </a:r>
          </a:p>
          <a:p>
            <a:pPr marL="305435" indent="-305435"/>
            <a:r>
              <a:rPr lang="en-US" sz="2800" dirty="0"/>
              <a:t>How to download bioinformatics tools</a:t>
            </a:r>
          </a:p>
          <a:p>
            <a:pPr marL="305435" indent="-305435"/>
            <a:r>
              <a:rPr lang="en-US" sz="2800" dirty="0"/>
              <a:t>Common bioinformatics file types</a:t>
            </a:r>
          </a:p>
        </p:txBody>
      </p:sp>
    </p:spTree>
    <p:extLst>
      <p:ext uri="{BB962C8B-B14F-4D97-AF65-F5344CB8AC3E}">
        <p14:creationId xmlns:p14="http://schemas.microsoft.com/office/powerpoint/2010/main" val="148102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CD71-6CDE-4A86-BEAF-9DA50715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Linux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80143-8E4F-41C0-9F15-9C2D3584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251116" cy="3634486"/>
          </a:xfrm>
        </p:spPr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Windows machines 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Windows subsystem for Linux</a:t>
            </a:r>
          </a:p>
          <a:p>
            <a:pPr marL="899795" lvl="2" indent="-269875"/>
            <a:r>
              <a:rPr lang="en-US" dirty="0">
                <a:ea typeface="+mn-lt"/>
                <a:cs typeface="+mn-lt"/>
                <a:hlinkClick r:id="rId2"/>
              </a:rPr>
              <a:t>https://docs.microsoft.com/en-us/windows/wsl/install</a:t>
            </a:r>
            <a:endParaRPr lang="en-US">
              <a:ea typeface="+mn-lt"/>
              <a:cs typeface="+mn-lt"/>
            </a:endParaRPr>
          </a:p>
          <a:p>
            <a:pPr marL="629920" lvl="1" indent="-305435"/>
            <a:r>
              <a:rPr lang="en-US" dirty="0"/>
              <a:t>Virtual Machine </a:t>
            </a:r>
          </a:p>
          <a:p>
            <a:pPr marL="899795" lvl="2" indent="-269875"/>
            <a:r>
              <a:rPr lang="en-US" dirty="0">
                <a:ea typeface="+mn-lt"/>
                <a:cs typeface="+mn-lt"/>
              </a:rPr>
              <a:t>https://itsfoss.com/install-linux-in-virtualbox/</a:t>
            </a:r>
            <a:endParaRPr lang="en-US" dirty="0"/>
          </a:p>
        </p:txBody>
      </p:sp>
      <p:pic>
        <p:nvPicPr>
          <p:cNvPr id="4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3C98B505-1838-4B15-9314-B6CBB40C0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132" y="1922847"/>
            <a:ext cx="4364552" cy="2279732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414EDDC0-FE38-4483-82CB-BC41FB27A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17" y="4257111"/>
            <a:ext cx="4062760" cy="259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1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7EE-84F6-4B0C-AD06-AAA7CC04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command line – first glance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21F23-1D5C-48C3-989E-4A55628F8199}"/>
              </a:ext>
            </a:extLst>
          </p:cNvPr>
          <p:cNvSpPr txBox="1"/>
          <p:nvPr/>
        </p:nvSpPr>
        <p:spPr>
          <a:xfrm>
            <a:off x="377093" y="3386015"/>
            <a:ext cx="511712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terminal</a:t>
            </a:r>
          </a:p>
          <a:p>
            <a:pPr marL="342900" indent="-342900">
              <a:buAutoNum type="arabicPeriod"/>
            </a:pPr>
            <a:r>
              <a:rPr lang="en-US" dirty="0"/>
              <a:t>View resources: </a:t>
            </a:r>
            <a:r>
              <a:rPr lang="en-US" b="1" dirty="0" err="1"/>
              <a:t>htop</a:t>
            </a:r>
          </a:p>
          <a:p>
            <a:pPr marL="800100" lvl="1" indent="-342900">
              <a:buAutoNum type="arabicPeriod"/>
            </a:pPr>
            <a:r>
              <a:rPr lang="en-US" dirty="0"/>
              <a:t>Linux: </a:t>
            </a:r>
            <a:r>
              <a:rPr lang="en-US" b="1" dirty="0"/>
              <a:t>apt install </a:t>
            </a:r>
            <a:r>
              <a:rPr lang="en-US" b="1" dirty="0" err="1"/>
              <a:t>htop</a:t>
            </a:r>
            <a:endParaRPr lang="en-US" b="1"/>
          </a:p>
          <a:p>
            <a:pPr marL="800100" lvl="1" indent="-342900">
              <a:buAutoNum type="arabicPeriod"/>
            </a:pPr>
            <a:r>
              <a:rPr lang="en-US" dirty="0"/>
              <a:t>Mac: </a:t>
            </a:r>
            <a:r>
              <a:rPr lang="en-US" b="1" dirty="0">
                <a:ea typeface="+mn-lt"/>
                <a:cs typeface="+mn-lt"/>
              </a:rPr>
              <a:t>brew install </a:t>
            </a:r>
            <a:r>
              <a:rPr lang="en-US" b="1" dirty="0" err="1">
                <a:ea typeface="+mn-lt"/>
                <a:cs typeface="+mn-lt"/>
              </a:rPr>
              <a:t>htop</a:t>
            </a:r>
            <a:endParaRPr lang="en-US" b="1" dirty="0"/>
          </a:p>
          <a:p>
            <a:pPr marL="800100" lvl="1" indent="-342900">
              <a:buAutoNum type="arabicPeriod"/>
            </a:pPr>
            <a:endParaRPr 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E55D75F-D5D1-459E-A9CE-41A52C2D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863" y="2037969"/>
            <a:ext cx="8008813" cy="41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7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7EE-84F6-4B0C-AD06-AAA7CC04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command line – Navigating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53489C-3A8B-4AE2-8DE5-936B71E43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3" y="2038748"/>
            <a:ext cx="5945690" cy="2859590"/>
          </a:xfrm>
        </p:spPr>
      </p:pic>
      <p:pic>
        <p:nvPicPr>
          <p:cNvPr id="5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86301774-F28C-4D3E-9DD3-EA4BC596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584" y="4598743"/>
            <a:ext cx="2676525" cy="170497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336D1FA-382D-4502-87F0-6C450469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69" y="1898285"/>
            <a:ext cx="2641355" cy="2641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71ECCD-C170-4273-95A0-6F3270D9CC47}"/>
              </a:ext>
            </a:extLst>
          </p:cNvPr>
          <p:cNvSpPr txBox="1"/>
          <p:nvPr/>
        </p:nvSpPr>
        <p:spPr>
          <a:xfrm>
            <a:off x="627429" y="5170122"/>
            <a:ext cx="72956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Download material from Discord: </a:t>
            </a:r>
            <a:r>
              <a:rPr lang="en-US" b="1" dirty="0">
                <a:ea typeface="+mn-lt"/>
                <a:cs typeface="+mn-lt"/>
                <a:hlinkClick r:id="rId5"/>
              </a:rPr>
              <a:t>https://discord.gg/UAFUBmzV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/>
              <a:t>Create Bioinformatics-Club Directory</a:t>
            </a:r>
          </a:p>
          <a:p>
            <a:pPr marL="342900" indent="-342900">
              <a:buAutoNum type="arabicPeriod"/>
            </a:pPr>
            <a:r>
              <a:rPr lang="en-US" dirty="0"/>
              <a:t>Navigate to Discord files</a:t>
            </a:r>
          </a:p>
          <a:p>
            <a:pPr marL="342900" indent="-342900">
              <a:buAutoNum type="arabicPeriod"/>
            </a:pPr>
            <a:r>
              <a:rPr lang="en-US" dirty="0"/>
              <a:t>Move Discord files to Bioinformatics-Club/</a:t>
            </a:r>
          </a:p>
        </p:txBody>
      </p:sp>
    </p:spTree>
    <p:extLst>
      <p:ext uri="{BB962C8B-B14F-4D97-AF65-F5344CB8AC3E}">
        <p14:creationId xmlns:p14="http://schemas.microsoft.com/office/powerpoint/2010/main" val="53939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7EE-84F6-4B0C-AD06-AAA7CC04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command line – Viewing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70DCDC6D-6CA3-46A5-91AC-836DE8181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67" y="1891480"/>
            <a:ext cx="3210773" cy="48165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E3284-ADB0-4F7A-BFCF-C49D642A2DC0}"/>
              </a:ext>
            </a:extLst>
          </p:cNvPr>
          <p:cNvSpPr txBox="1"/>
          <p:nvPr/>
        </p:nvSpPr>
        <p:spPr>
          <a:xfrm>
            <a:off x="3815862" y="2731477"/>
            <a:ext cx="4394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Popular options to view WHOLE file: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nano </a:t>
            </a:r>
            <a:r>
              <a:rPr lang="en-US" i="1" dirty="0"/>
              <a:t>filename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vim </a:t>
            </a:r>
            <a:r>
              <a:rPr lang="en-US" i="1" dirty="0">
                <a:ea typeface="+mn-lt"/>
                <a:cs typeface="+mn-lt"/>
              </a:rPr>
              <a:t>filename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3920B-F12E-4D59-B7D7-C1B41E13AA61}"/>
              </a:ext>
            </a:extLst>
          </p:cNvPr>
          <p:cNvSpPr txBox="1"/>
          <p:nvPr/>
        </p:nvSpPr>
        <p:spPr>
          <a:xfrm>
            <a:off x="9052169" y="2731477"/>
            <a:ext cx="4394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View portion of file: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head </a:t>
            </a:r>
            <a:r>
              <a:rPr lang="en-US" i="1" dirty="0">
                <a:ea typeface="+mn-lt"/>
                <a:cs typeface="+mn-lt"/>
              </a:rPr>
              <a:t>filename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less </a:t>
            </a:r>
            <a:r>
              <a:rPr lang="en-US" i="1" dirty="0">
                <a:ea typeface="+mn-lt"/>
                <a:cs typeface="+mn-lt"/>
              </a:rPr>
              <a:t>filename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22405-AB95-472E-8931-81E6B16F6FDB}"/>
              </a:ext>
            </a:extLst>
          </p:cNvPr>
          <p:cNvSpPr txBox="1"/>
          <p:nvPr/>
        </p:nvSpPr>
        <p:spPr>
          <a:xfrm>
            <a:off x="6561015" y="4763478"/>
            <a:ext cx="45993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text file</a:t>
            </a:r>
          </a:p>
          <a:p>
            <a:pPr marL="342900" indent="-342900">
              <a:buAutoNum type="arabicPeriod"/>
            </a:pPr>
            <a:r>
              <a:rPr lang="en-US" dirty="0"/>
              <a:t>View text file</a:t>
            </a:r>
          </a:p>
          <a:p>
            <a:pPr marL="800100" lvl="1" indent="-342900">
              <a:buAutoNum type="arabicPeriod"/>
            </a:pPr>
            <a:r>
              <a:rPr lang="en-US" dirty="0"/>
              <a:t>nano</a:t>
            </a:r>
          </a:p>
          <a:p>
            <a:pPr marL="800100" lvl="1" indent="-342900">
              <a:buAutoNum type="arabicPeriod"/>
            </a:pPr>
            <a:r>
              <a:rPr lang="en-US" dirty="0"/>
              <a:t>head</a:t>
            </a:r>
          </a:p>
          <a:p>
            <a:pPr marL="800100" lvl="1" indent="-342900">
              <a:buAutoNum type="arabicPeriod"/>
            </a:pPr>
            <a:r>
              <a:rPr lang="en-US" dirty="0"/>
              <a:t>less</a:t>
            </a:r>
          </a:p>
          <a:p>
            <a:pPr marL="800100" lvl="1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9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Bioinfomatics</a:t>
            </a:r>
            <a:r>
              <a:rPr lang="en-US" dirty="0"/>
              <a:t> club?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AF10A-97BC-4B2E-930E-0CA962E4F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Space/Place for 'us' to come together and...</a:t>
            </a:r>
          </a:p>
          <a:p>
            <a:pPr marL="629920" lvl="1" indent="-305435"/>
            <a:r>
              <a:rPr lang="en-US" dirty="0"/>
              <a:t>Learn basics of bioinformatics</a:t>
            </a:r>
          </a:p>
          <a:p>
            <a:pPr marL="629920" lvl="1" indent="-305435"/>
            <a:r>
              <a:rPr lang="en-US" dirty="0"/>
              <a:t>Share our knowledge of Computer Science, Biology and Bioinformatics</a:t>
            </a:r>
          </a:p>
          <a:p>
            <a:pPr marL="629920" lvl="1" indent="-305435"/>
            <a:r>
              <a:rPr lang="en-US" dirty="0"/>
              <a:t>Discover new tools/techniques/ideas/.../passions that drive our research/studies</a:t>
            </a:r>
          </a:p>
          <a:p>
            <a:pPr marL="629920" lvl="1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51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3007-BC5A-40A5-BC93-708E93C9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Bioinformatics tools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45F80EE-879A-435E-B1E6-277C7336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1" y="2583134"/>
            <a:ext cx="2271894" cy="1272133"/>
          </a:xfrm>
          <a:prstGeom prst="rect">
            <a:avLst/>
          </a:prstGeom>
        </p:spPr>
      </p:pic>
      <p:pic>
        <p:nvPicPr>
          <p:cNvPr id="7" name="Picture 15" descr="Icon&#10;&#10;Description automatically generated">
            <a:extLst>
              <a:ext uri="{FF2B5EF4-FFF2-40B4-BE49-F238E27FC236}">
                <a16:creationId xmlns:a16="http://schemas.microsoft.com/office/drawing/2014/main" id="{2041B9C0-2F32-4AA6-9E88-51D361C5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423" y="3167824"/>
            <a:ext cx="3389637" cy="529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8FBD1-F758-4290-8441-CEBBBC65E875}"/>
              </a:ext>
            </a:extLst>
          </p:cNvPr>
          <p:cNvSpPr txBox="1"/>
          <p:nvPr/>
        </p:nvSpPr>
        <p:spPr>
          <a:xfrm>
            <a:off x="4055327" y="3218985"/>
            <a:ext cx="39605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Tool for today: </a:t>
            </a:r>
            <a:r>
              <a:rPr lang="en-US" sz="2800" b="1" dirty="0" err="1"/>
              <a:t>samtools</a:t>
            </a:r>
            <a:endParaRPr lang="en-US" sz="2800" b="1"/>
          </a:p>
          <a:p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14CE0-5C98-4C76-816F-5C3DBCB4CE9B}"/>
              </a:ext>
            </a:extLst>
          </p:cNvPr>
          <p:cNvSpPr txBox="1"/>
          <p:nvPr/>
        </p:nvSpPr>
        <p:spPr>
          <a:xfrm>
            <a:off x="3681297" y="4982273"/>
            <a:ext cx="61814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Choose a path to install: GitHub or </a:t>
            </a:r>
            <a:r>
              <a:rPr lang="en-US" dirty="0" err="1"/>
              <a:t>BioConda</a:t>
            </a:r>
          </a:p>
          <a:p>
            <a:pPr marL="342900" indent="-342900"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samtools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3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8717-5CBF-4766-8AB0-A9A53662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 genomics file formats you need to know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9981-7013-49DC-A938-C1A539786F86}"/>
              </a:ext>
            </a:extLst>
          </p:cNvPr>
          <p:cNvSpPr txBox="1"/>
          <p:nvPr/>
        </p:nvSpPr>
        <p:spPr>
          <a:xfrm>
            <a:off x="133815" y="2958791"/>
            <a:ext cx="834668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FASTA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FASTQ </a:t>
            </a:r>
            <a:r>
              <a:rPr lang="en-US" sz="1400" dirty="0"/>
              <a:t>(</a:t>
            </a:r>
            <a:r>
              <a:rPr lang="en-US" sz="1400" dirty="0">
                <a:ea typeface="+mn-lt"/>
                <a:cs typeface="+mn-lt"/>
              </a:rPr>
              <a:t>https://support.illumina.com/bulletins/2016/04/fastq-files-explained.html)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BAM </a:t>
            </a:r>
            <a:r>
              <a:rPr lang="en-US" sz="1400" dirty="0"/>
              <a:t>(</a:t>
            </a:r>
            <a:r>
              <a:rPr lang="en-US" sz="1400" dirty="0">
                <a:ea typeface="+mn-lt"/>
                <a:cs typeface="+mn-lt"/>
              </a:rPr>
              <a:t>https://samtools.github.io/hts-specs/SAMv1.pdf)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VCF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</a:rPr>
              <a:t>(https://faculty.washington.edu/browning/beagle/intro-to-vcf.html)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BED </a:t>
            </a:r>
            <a:r>
              <a:rPr lang="en-US" sz="1400" dirty="0"/>
              <a:t>(</a:t>
            </a:r>
            <a:r>
              <a:rPr lang="en-US" sz="1400" dirty="0">
                <a:ea typeface="+mn-lt"/>
                <a:cs typeface="+mn-lt"/>
              </a:rPr>
              <a:t>https://bedtools.readthedocs.io/en/latest/content/general-usage.html)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C51A9-151B-46A3-A39A-A683C48373DC}"/>
              </a:ext>
            </a:extLst>
          </p:cNvPr>
          <p:cNvSpPr txBox="1"/>
          <p:nvPr/>
        </p:nvSpPr>
        <p:spPr>
          <a:xfrm>
            <a:off x="7627201" y="2274616"/>
            <a:ext cx="467607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View FASTA</a:t>
            </a:r>
          </a:p>
          <a:p>
            <a:pPr marL="800100" lvl="1" indent="-342900">
              <a:buAutoNum type="arabicPeriod"/>
            </a:pPr>
            <a:r>
              <a:rPr lang="en-US" dirty="0"/>
              <a:t>less Ecoli-K-12.fasta</a:t>
            </a:r>
          </a:p>
          <a:p>
            <a:pPr marL="800100" lvl="1" indent="-342900">
              <a:buAutoNum type="arabicPeriod"/>
            </a:pPr>
            <a:r>
              <a:rPr lang="en-US" dirty="0"/>
              <a:t>cat Ecoli-K-12.fasta | grep "&gt;" | less</a:t>
            </a:r>
          </a:p>
          <a:p>
            <a:pPr marL="342900" indent="-342900">
              <a:buAutoNum type="arabicPeriod"/>
            </a:pPr>
            <a:r>
              <a:rPr lang="en-US" dirty="0"/>
              <a:t>View FASTQ</a:t>
            </a:r>
          </a:p>
          <a:p>
            <a:pPr marL="800100" lvl="1" indent="-342900">
              <a:buAutoNum type="arabicPeriod"/>
            </a:pPr>
            <a:r>
              <a:rPr lang="en-US" dirty="0"/>
              <a:t>less illumina_R1.fastq</a:t>
            </a:r>
          </a:p>
          <a:p>
            <a:pPr marL="342900" indent="-342900">
              <a:buAutoNum type="arabicPeriod"/>
            </a:pPr>
            <a:r>
              <a:rPr lang="en-US" dirty="0"/>
              <a:t>View BAM</a:t>
            </a:r>
          </a:p>
          <a:p>
            <a:pPr marL="800100" lvl="1" indent="-342900">
              <a:buAutoNum type="arabicPeriod"/>
            </a:pPr>
            <a:r>
              <a:rPr lang="en-US" dirty="0" err="1">
                <a:ea typeface="+mn-lt"/>
                <a:cs typeface="+mn-lt"/>
              </a:rPr>
              <a:t>samtools</a:t>
            </a:r>
            <a:r>
              <a:rPr lang="en-US" dirty="0">
                <a:ea typeface="+mn-lt"/>
                <a:cs typeface="+mn-lt"/>
              </a:rPr>
              <a:t> view </a:t>
            </a:r>
            <a:r>
              <a:rPr lang="en-US" dirty="0" err="1">
                <a:ea typeface="+mn-lt"/>
                <a:cs typeface="+mn-lt"/>
              </a:rPr>
              <a:t>sample.bam</a:t>
            </a:r>
            <a:r>
              <a:rPr lang="en-US" dirty="0">
                <a:ea typeface="+mn-lt"/>
                <a:cs typeface="+mn-lt"/>
              </a:rPr>
              <a:t> | less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</a:rPr>
              <a:t>View VCF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Less sample.vcf</a:t>
            </a:r>
          </a:p>
          <a:p>
            <a:pPr marL="342900" indent="-342900">
              <a:buAutoNum type="arabicPeriod"/>
            </a:pPr>
            <a:r>
              <a:rPr lang="en-US" dirty="0"/>
              <a:t>View BED</a:t>
            </a:r>
          </a:p>
          <a:p>
            <a:pPr marL="800100" lvl="1" indent="-342900">
              <a:buAutoNum type="arabicPeriod"/>
            </a:pPr>
            <a:r>
              <a:rPr lang="en-US" dirty="0"/>
              <a:t>less </a:t>
            </a:r>
            <a:r>
              <a:rPr lang="en-US" dirty="0" err="1"/>
              <a:t>sample.bed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800100" lvl="1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52C5-09A8-4021-B5E7-D23869F1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 file formats: Example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72628-1773-49D8-93C9-F12F055FE5BF}"/>
              </a:ext>
            </a:extLst>
          </p:cNvPr>
          <p:cNvSpPr txBox="1"/>
          <p:nvPr/>
        </p:nvSpPr>
        <p:spPr>
          <a:xfrm>
            <a:off x="1148861" y="3268784"/>
            <a:ext cx="1009942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err="1"/>
              <a:t>some_aligner</a:t>
            </a:r>
            <a:r>
              <a:rPr lang="en-US" sz="2000" dirty="0"/>
              <a:t> –reads </a:t>
            </a:r>
            <a:r>
              <a:rPr lang="en-US" sz="2000" dirty="0" err="1"/>
              <a:t>MinIon.fastq</a:t>
            </a:r>
            <a:r>
              <a:rPr lang="en-US" sz="2000" dirty="0"/>
              <a:t> --reference Ecoli-K-12.fasta &gt; </a:t>
            </a:r>
            <a:r>
              <a:rPr lang="en-US" sz="2000" dirty="0" err="1"/>
              <a:t>read_alignments.bam</a:t>
            </a: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err="1"/>
              <a:t>some_variant_caller</a:t>
            </a:r>
            <a:r>
              <a:rPr lang="en-US" sz="2000" dirty="0"/>
              <a:t> –reads </a:t>
            </a:r>
            <a:r>
              <a:rPr lang="en-US" sz="2000" dirty="0" err="1"/>
              <a:t>read_alignments.bam</a:t>
            </a:r>
            <a:r>
              <a:rPr lang="en-US" sz="2000" dirty="0"/>
              <a:t> --reference Ecoli-K-12.fasta &gt; variants.vcf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876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84BE-FCB8-419A-9AEC-4509C00B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EB77-5F72-4884-B6DD-A383CF82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 err="1"/>
              <a:t>OMGenomics</a:t>
            </a:r>
            <a:r>
              <a:rPr lang="en-US" dirty="0"/>
              <a:t> – Awesome YouTuber/Google Genomics/Data Vis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  <a:hlinkClick r:id="rId2"/>
              </a:rPr>
              <a:t>https://omgenomics.com/getting-started-bioinformatics/</a:t>
            </a:r>
            <a:endParaRPr lang="en-US" dirty="0">
              <a:ea typeface="+mn-lt"/>
              <a:cs typeface="+mn-lt"/>
            </a:endParaRPr>
          </a:p>
          <a:p>
            <a:pPr marL="629920" lvl="1" indent="-305435"/>
            <a:r>
              <a:rPr lang="en-US" dirty="0"/>
              <a:t>Bioinformatics file formats: </a:t>
            </a:r>
            <a:r>
              <a:rPr lang="en-US" dirty="0">
                <a:ea typeface="+mn-lt"/>
                <a:cs typeface="+mn-lt"/>
              </a:rPr>
              <a:t>https://www.youtube.com/watch?v=MrVpn0vpIYU</a:t>
            </a:r>
          </a:p>
          <a:p>
            <a:pPr marL="629920" lvl="1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98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1710-379D-418C-B24A-0AE04B86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Meeting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D389E-C056-495F-833B-2FF27B56A839}"/>
              </a:ext>
            </a:extLst>
          </p:cNvPr>
          <p:cNvSpPr txBox="1"/>
          <p:nvPr/>
        </p:nvSpPr>
        <p:spPr>
          <a:xfrm>
            <a:off x="678543" y="3009899"/>
            <a:ext cx="585469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a date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Dec 13? Dec 20?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Topic: Next generation sequencing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Quality Control of raw data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err="1"/>
              <a:t>FastQC</a:t>
            </a:r>
            <a:r>
              <a:rPr lang="en-US" dirty="0"/>
              <a:t>, </a:t>
            </a:r>
            <a:r>
              <a:rPr lang="en-US" dirty="0" err="1"/>
              <a:t>MultiQC</a:t>
            </a:r>
            <a:r>
              <a:rPr lang="en-US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CutAdapt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(Maybe) Start Bacterial Genome Assembly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B9254CB-D80F-4C4F-9634-6B15FFE3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69" y="1069145"/>
            <a:ext cx="3651008" cy="55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64" y="4748851"/>
            <a:ext cx="3973875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4 DEC. 13th 2021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3E602-A376-4176-BFEC-6CE5C7EFDAB1}"/>
              </a:ext>
            </a:extLst>
          </p:cNvPr>
          <p:cNvSpPr txBox="1"/>
          <p:nvPr/>
        </p:nvSpPr>
        <p:spPr>
          <a:xfrm>
            <a:off x="635977" y="5627356"/>
            <a:ext cx="3795484" cy="1227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Join us and download </a:t>
            </a:r>
            <a:r>
              <a:rPr lang="en-US" sz="2400" dirty="0" err="1"/>
              <a:t>material:</a:t>
            </a:r>
            <a:r>
              <a:rPr lang="en-US" sz="2400" dirty="0" err="1">
                <a:ea typeface="+mn-lt"/>
                <a:cs typeface="+mn-lt"/>
              </a:rPr>
              <a:t>https</a:t>
            </a:r>
            <a:r>
              <a:rPr lang="en-US" sz="2400" dirty="0">
                <a:ea typeface="+mn-lt"/>
                <a:cs typeface="+mn-lt"/>
              </a:rPr>
              <a:t>://discord.gg/</a:t>
            </a:r>
            <a:r>
              <a:rPr lang="en-US" sz="2400" dirty="0" err="1">
                <a:ea typeface="+mn-lt"/>
                <a:cs typeface="+mn-lt"/>
              </a:rPr>
              <a:t>HmKgkZVa</a:t>
            </a:r>
            <a:endParaRPr lang="en-US" sz="2400" b="1" dirty="0" err="1"/>
          </a:p>
        </p:txBody>
      </p:sp>
    </p:spTree>
    <p:extLst>
      <p:ext uri="{BB962C8B-B14F-4D97-AF65-F5344CB8AC3E}">
        <p14:creationId xmlns:p14="http://schemas.microsoft.com/office/powerpoint/2010/main" val="147378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Bioinformatics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B923-8D14-4DE1-91DA-2E2CC235A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endParaRPr lang="en-US" sz="3200" dirty="0"/>
          </a:p>
          <a:p>
            <a:pPr marL="305435" indent="-305435"/>
            <a:r>
              <a:rPr lang="en-US" sz="3200" dirty="0"/>
              <a:t>Financial Advisor</a:t>
            </a:r>
          </a:p>
          <a:p>
            <a:pPr marL="305435" indent="-305435"/>
            <a:r>
              <a:rPr lang="en-US" sz="3200" dirty="0"/>
              <a:t>Vice President</a:t>
            </a:r>
          </a:p>
          <a:p>
            <a:pPr marL="305435" indent="-305435"/>
            <a:r>
              <a:rPr lang="en-US" sz="3200" dirty="0"/>
              <a:t>Secretary</a:t>
            </a:r>
          </a:p>
          <a:p>
            <a:pPr marL="305435" indent="-305435"/>
            <a:endParaRPr lang="en-US" sz="3200" dirty="0"/>
          </a:p>
          <a:p>
            <a:pPr marL="629920" lvl="1" indent="-305435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596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B923-8D14-4DE1-91DA-2E2CC235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8" y="2443084"/>
            <a:ext cx="11029615" cy="3634486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305435" indent="-305435"/>
            <a:r>
              <a:rPr lang="en-US" dirty="0">
                <a:ea typeface="+mn-lt"/>
                <a:cs typeface="+mn-lt"/>
              </a:rPr>
              <a:t>Conda is an open source </a:t>
            </a:r>
            <a:r>
              <a:rPr lang="en-US" b="1" dirty="0">
                <a:ea typeface="+mn-lt"/>
                <a:cs typeface="+mn-lt"/>
              </a:rPr>
              <a:t>package management system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environment management system</a:t>
            </a:r>
            <a:r>
              <a:rPr lang="en-US" dirty="0">
                <a:ea typeface="+mn-lt"/>
                <a:cs typeface="+mn-lt"/>
              </a:rPr>
              <a:t> that runs on Windows, macOS and Linux. 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Conda 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quickly installs</a:t>
            </a:r>
            <a:r>
              <a:rPr lang="en-US" dirty="0">
                <a:ea typeface="+mn-lt"/>
                <a:cs typeface="+mn-lt"/>
              </a:rPr>
              <a:t>, runs and updates packages and their dependencies. 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Conda easily creates, saves, loads and switches between environments on your local computer. 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It was created for Python programs, but it can package and distribute software for any language.</a:t>
            </a:r>
            <a:endParaRPr lang="en-US"/>
          </a:p>
          <a:p>
            <a:pPr marL="629920" lvl="1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5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Conda - Environments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51CA93-AFEE-4B82-AA01-C96120A9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07" y="2322277"/>
            <a:ext cx="5918640" cy="1552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305435" indent="-305435"/>
            <a:r>
              <a:rPr lang="en-US" dirty="0" err="1"/>
              <a:t>conda</a:t>
            </a:r>
            <a:r>
              <a:rPr lang="en-US" dirty="0"/>
              <a:t> create --name </a:t>
            </a:r>
            <a:r>
              <a:rPr lang="en-US" dirty="0" err="1"/>
              <a:t>New_Env</a:t>
            </a:r>
            <a:r>
              <a:rPr lang="en-US" dirty="0"/>
              <a:t> </a:t>
            </a:r>
          </a:p>
          <a:p>
            <a:pPr marL="305435" indent="-305435"/>
            <a:r>
              <a:rPr lang="en-US" dirty="0" err="1"/>
              <a:t>conda</a:t>
            </a:r>
            <a:r>
              <a:rPr lang="en-US" dirty="0"/>
              <a:t> create -n py27_Env python=2.7</a:t>
            </a:r>
          </a:p>
          <a:p>
            <a:pPr marL="305435" indent="-305435"/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fastqc_Env</a:t>
            </a:r>
            <a:r>
              <a:rPr lang="en-US" dirty="0"/>
              <a:t> -c </a:t>
            </a:r>
            <a:r>
              <a:rPr lang="en-US" dirty="0" err="1"/>
              <a:t>bioconda</a:t>
            </a:r>
            <a:r>
              <a:rPr lang="en-US" dirty="0"/>
              <a:t> </a:t>
            </a:r>
            <a:r>
              <a:rPr lang="en-US" dirty="0" err="1"/>
              <a:t>fastqc</a:t>
            </a:r>
            <a:r>
              <a:rPr lang="en-US" dirty="0"/>
              <a:t> </a:t>
            </a:r>
            <a:r>
              <a:rPr lang="en-US" dirty="0" err="1"/>
              <a:t>trimmomatic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96FC8B9-2C4E-4FCF-B56F-D102EE7F56A0}"/>
              </a:ext>
            </a:extLst>
          </p:cNvPr>
          <p:cNvSpPr txBox="1">
            <a:spLocks/>
          </p:cNvSpPr>
          <p:nvPr/>
        </p:nvSpPr>
        <p:spPr>
          <a:xfrm>
            <a:off x="6755252" y="2632654"/>
            <a:ext cx="5277444" cy="136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env create -f </a:t>
            </a:r>
            <a:r>
              <a:rPr lang="en-US" dirty="0" err="1"/>
              <a:t>conda_env.yml</a:t>
            </a:r>
            <a:endParaRPr lang="en-US"/>
          </a:p>
          <a:p>
            <a:pPr marL="305435" indent="-305435"/>
            <a:r>
              <a:rPr lang="en-US" dirty="0">
                <a:ea typeface="+mn-lt"/>
                <a:cs typeface="+mn-lt"/>
              </a:rPr>
              <a:t>Ex) https://github.com/arpcard/rgi/blob/master/conda_env.yml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9310C-EB82-45C6-A47E-C7F4166976CB}"/>
              </a:ext>
            </a:extLst>
          </p:cNvPr>
          <p:cNvSpPr txBox="1"/>
          <p:nvPr/>
        </p:nvSpPr>
        <p:spPr>
          <a:xfrm>
            <a:off x="4176132" y="50124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solidFill>
                <a:srgbClr val="E74C3C"/>
              </a:solidFill>
              <a:latin typeface="SFMono-Regular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93A6C3-4C56-44F5-AA67-6237C2866F0B}"/>
              </a:ext>
            </a:extLst>
          </p:cNvPr>
          <p:cNvSpPr txBox="1">
            <a:spLocks/>
          </p:cNvSpPr>
          <p:nvPr/>
        </p:nvSpPr>
        <p:spPr>
          <a:xfrm>
            <a:off x="4608641" y="4584115"/>
            <a:ext cx="4626957" cy="930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>
                <a:ea typeface="+mn-lt"/>
                <a:cs typeface="+mn-lt"/>
              </a:rPr>
              <a:t>List current </a:t>
            </a: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environments</a:t>
            </a:r>
          </a:p>
          <a:p>
            <a:pPr marL="629920" lvl="1" indent="-305435"/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 info --</a:t>
            </a:r>
            <a:r>
              <a:rPr lang="en-US" dirty="0" err="1">
                <a:ea typeface="+mn-lt"/>
                <a:cs typeface="+mn-lt"/>
              </a:rPr>
              <a:t>envs</a:t>
            </a:r>
            <a:endParaRPr lang="en-US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3CD7F-748F-4691-AF5B-606400ADD1EB}"/>
              </a:ext>
            </a:extLst>
          </p:cNvPr>
          <p:cNvSpPr txBox="1"/>
          <p:nvPr/>
        </p:nvSpPr>
        <p:spPr>
          <a:xfrm>
            <a:off x="72251" y="2283909"/>
            <a:ext cx="56239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3 ways to create a </a:t>
            </a:r>
            <a:r>
              <a:rPr lang="en-US" sz="2400" b="1" dirty="0" err="1"/>
              <a:t>conda</a:t>
            </a:r>
            <a:r>
              <a:rPr lang="en-US" sz="2400" b="1" dirty="0"/>
              <a:t> environment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2180D-F40D-4838-8A4C-DC9A3A7FD81B}"/>
              </a:ext>
            </a:extLst>
          </p:cNvPr>
          <p:cNvSpPr txBox="1"/>
          <p:nvPr/>
        </p:nvSpPr>
        <p:spPr>
          <a:xfrm>
            <a:off x="6846617" y="2283909"/>
            <a:ext cx="56239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Create </a:t>
            </a:r>
            <a:r>
              <a:rPr lang="en-US" sz="2400" b="1" dirty="0" err="1"/>
              <a:t>conda</a:t>
            </a:r>
            <a:r>
              <a:rPr lang="en-US" sz="2400" b="1" dirty="0"/>
              <a:t> environment from (</a:t>
            </a:r>
            <a:r>
              <a:rPr lang="en-US" sz="2400" b="1" dirty="0" err="1"/>
              <a:t>yml</a:t>
            </a:r>
            <a:r>
              <a:rPr lang="en-US" sz="2400" b="1" dirty="0"/>
              <a:t>) file</a:t>
            </a:r>
          </a:p>
        </p:txBody>
      </p:sp>
    </p:spTree>
    <p:extLst>
      <p:ext uri="{BB962C8B-B14F-4D97-AF65-F5344CB8AC3E}">
        <p14:creationId xmlns:p14="http://schemas.microsoft.com/office/powerpoint/2010/main" val="101380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4A75-F588-44E9-950D-40FBFEA0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Fastqc</a:t>
            </a:r>
            <a:r>
              <a:rPr lang="en-US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71A5-CA9C-41EF-B1F2-B925A4227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29" y="1746133"/>
            <a:ext cx="5519054" cy="2110486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dirty="0" err="1">
                <a:ea typeface="+mn-lt"/>
                <a:cs typeface="+mn-lt"/>
              </a:rPr>
              <a:t>conda</a:t>
            </a:r>
            <a:r>
              <a:rPr lang="en-US" sz="2400" dirty="0">
                <a:ea typeface="+mn-lt"/>
                <a:cs typeface="+mn-lt"/>
              </a:rPr>
              <a:t> install -c </a:t>
            </a:r>
            <a:r>
              <a:rPr lang="en-US" sz="2400" dirty="0" err="1">
                <a:ea typeface="+mn-lt"/>
                <a:cs typeface="+mn-lt"/>
              </a:rPr>
              <a:t>bioconda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fastqc</a:t>
            </a:r>
            <a:endParaRPr lang="en-US" sz="2400" dirty="0">
              <a:ea typeface="+mn-lt"/>
              <a:cs typeface="+mn-lt"/>
            </a:endParaRPr>
          </a:p>
          <a:p>
            <a:pPr marL="629920" lvl="1" indent="-305435"/>
            <a:r>
              <a:rPr lang="en-US" sz="2000" dirty="0"/>
              <a:t>Quick test) </a:t>
            </a:r>
            <a:r>
              <a:rPr lang="en-US" sz="2000" dirty="0" err="1"/>
              <a:t>fastqc</a:t>
            </a:r>
            <a:r>
              <a:rPr lang="en-US" sz="2000" dirty="0"/>
              <a:t> –h</a:t>
            </a:r>
          </a:p>
          <a:p>
            <a:pPr marL="899795" lvl="2" indent="-269875"/>
            <a:r>
              <a:rPr lang="en-US" sz="1800" dirty="0"/>
              <a:t>Should get help menu:    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34482C1-DB6F-42CB-90A3-65777F6F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92" y="2026404"/>
            <a:ext cx="6004932" cy="46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 descr="Timeline&#10;&#10;Description automatically generated">
            <a:extLst>
              <a:ext uri="{FF2B5EF4-FFF2-40B4-BE49-F238E27FC236}">
                <a16:creationId xmlns:a16="http://schemas.microsoft.com/office/drawing/2014/main" id="{FB1BD965-CDCD-4821-B68F-15B68ADF5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0" y="1450474"/>
            <a:ext cx="3470165" cy="2433053"/>
          </a:xfrm>
          <a:prstGeom prst="rect">
            <a:avLst/>
          </a:prstGeom>
        </p:spPr>
      </p:pic>
      <p:pic>
        <p:nvPicPr>
          <p:cNvPr id="22" name="Picture 22" descr="Diagram, schematic&#10;&#10;Description automatically generated">
            <a:extLst>
              <a:ext uri="{FF2B5EF4-FFF2-40B4-BE49-F238E27FC236}">
                <a16:creationId xmlns:a16="http://schemas.microsoft.com/office/drawing/2014/main" id="{8DB519FC-D910-449D-933A-FE8BB07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5017800"/>
            <a:ext cx="3925613" cy="1490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bioinformatics?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D4CFD-627B-4C4A-BB33-AA25FFD75977}"/>
              </a:ext>
            </a:extLst>
          </p:cNvPr>
          <p:cNvGrpSpPr/>
          <p:nvPr/>
        </p:nvGrpSpPr>
        <p:grpSpPr>
          <a:xfrm>
            <a:off x="3352800" y="2339898"/>
            <a:ext cx="3040334" cy="2676292"/>
            <a:chOff x="-39029" y="2163337"/>
            <a:chExt cx="3040334" cy="26762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11C402-CB73-4908-A9A7-A43422EC7E62}"/>
                </a:ext>
              </a:extLst>
            </p:cNvPr>
            <p:cNvSpPr/>
            <p:nvPr/>
          </p:nvSpPr>
          <p:spPr>
            <a:xfrm>
              <a:off x="-39029" y="2163337"/>
              <a:ext cx="2936487" cy="267629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AAEE3D-D988-4A0C-8228-5B9B3408DEDA}"/>
                </a:ext>
              </a:extLst>
            </p:cNvPr>
            <p:cNvSpPr txBox="1"/>
            <p:nvPr/>
          </p:nvSpPr>
          <p:spPr>
            <a:xfrm>
              <a:off x="258105" y="2469763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Computer Science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C5A83-FB89-4480-8351-44B6D2804E73}"/>
              </a:ext>
            </a:extLst>
          </p:cNvPr>
          <p:cNvGrpSpPr/>
          <p:nvPr/>
        </p:nvGrpSpPr>
        <p:grpSpPr>
          <a:xfrm>
            <a:off x="5926873" y="2339897"/>
            <a:ext cx="3625773" cy="2676292"/>
            <a:chOff x="4969727" y="2023946"/>
            <a:chExt cx="3625773" cy="26762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BADEFC5-43F5-4B7F-82E5-5A12638ECF0C}"/>
                </a:ext>
              </a:extLst>
            </p:cNvPr>
            <p:cNvSpPr/>
            <p:nvPr/>
          </p:nvSpPr>
          <p:spPr>
            <a:xfrm>
              <a:off x="4969727" y="2023946"/>
              <a:ext cx="2936487" cy="267629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272C3-D4AC-4D06-8FCD-9475387E67C2}"/>
                </a:ext>
              </a:extLst>
            </p:cNvPr>
            <p:cNvSpPr txBox="1"/>
            <p:nvPr/>
          </p:nvSpPr>
          <p:spPr>
            <a:xfrm>
              <a:off x="5852300" y="2163104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Biology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FEA02-94ED-419D-BDC7-0EA611CC4424}"/>
              </a:ext>
            </a:extLst>
          </p:cNvPr>
          <p:cNvGrpSpPr/>
          <p:nvPr/>
        </p:nvGrpSpPr>
        <p:grpSpPr>
          <a:xfrm>
            <a:off x="3557239" y="3259873"/>
            <a:ext cx="3570017" cy="2676292"/>
            <a:chOff x="-39029" y="2163337"/>
            <a:chExt cx="3570017" cy="26762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E28E6B-4F23-4B04-8630-BA85773C92C4}"/>
                </a:ext>
              </a:extLst>
            </p:cNvPr>
            <p:cNvSpPr/>
            <p:nvPr/>
          </p:nvSpPr>
          <p:spPr>
            <a:xfrm>
              <a:off x="-39029" y="2163337"/>
              <a:ext cx="2936487" cy="267629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E0682F-6CD1-42ED-A4FA-46043D80AB41}"/>
                </a:ext>
              </a:extLst>
            </p:cNvPr>
            <p:cNvSpPr txBox="1"/>
            <p:nvPr/>
          </p:nvSpPr>
          <p:spPr>
            <a:xfrm>
              <a:off x="787788" y="4309714"/>
              <a:ext cx="2743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Chemistry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D4D3F-AC9A-41CC-8CC2-AC480B41C829}"/>
              </a:ext>
            </a:extLst>
          </p:cNvPr>
          <p:cNvGrpSpPr/>
          <p:nvPr/>
        </p:nvGrpSpPr>
        <p:grpSpPr>
          <a:xfrm>
            <a:off x="5666678" y="3259873"/>
            <a:ext cx="3672237" cy="2676292"/>
            <a:chOff x="-39029" y="2163337"/>
            <a:chExt cx="3672237" cy="267629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83A9B3-111A-4327-BBED-52D3768BF8DC}"/>
                </a:ext>
              </a:extLst>
            </p:cNvPr>
            <p:cNvSpPr/>
            <p:nvPr/>
          </p:nvSpPr>
          <p:spPr>
            <a:xfrm>
              <a:off x="-39029" y="2163337"/>
              <a:ext cx="2936487" cy="267629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82FB02-DCB7-4AB6-A2C7-63F5B254C223}"/>
                </a:ext>
              </a:extLst>
            </p:cNvPr>
            <p:cNvSpPr txBox="1"/>
            <p:nvPr/>
          </p:nvSpPr>
          <p:spPr>
            <a:xfrm>
              <a:off x="890008" y="4300422"/>
              <a:ext cx="2743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Statistics</a:t>
              </a:r>
              <a:endParaRPr lang="en-US" dirty="0"/>
            </a:p>
          </p:txBody>
        </p:sp>
      </p:grpSp>
      <p:pic>
        <p:nvPicPr>
          <p:cNvPr id="18" name="Picture 18" descr="Logo, icon&#10;&#10;Description automatically generated">
            <a:extLst>
              <a:ext uri="{FF2B5EF4-FFF2-40B4-BE49-F238E27FC236}">
                <a16:creationId xmlns:a16="http://schemas.microsoft.com/office/drawing/2014/main" id="{6384B7B9-7444-4879-90B9-AF1291298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26083" y="3765331"/>
            <a:ext cx="348593" cy="343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61BAFE-E967-4D2F-9CD8-51DD5BEFC7B2}"/>
              </a:ext>
            </a:extLst>
          </p:cNvPr>
          <p:cNvSpPr txBox="1"/>
          <p:nvPr/>
        </p:nvSpPr>
        <p:spPr>
          <a:xfrm>
            <a:off x="2628" y="1713953"/>
            <a:ext cx="622913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bool success = false;</a:t>
            </a:r>
          </a:p>
          <a:p>
            <a:r>
              <a:rPr lang="en-US" sz="1200" dirty="0"/>
              <a:t>int inventory = 5;</a:t>
            </a:r>
            <a:endParaRPr lang="en-US" dirty="0"/>
          </a:p>
          <a:p>
            <a:r>
              <a:rPr lang="en-US" sz="1200" dirty="0"/>
              <a:t>opponent = </a:t>
            </a:r>
            <a:r>
              <a:rPr lang="en-US" sz="1200" err="1"/>
              <a:t>abra</a:t>
            </a:r>
            <a:endParaRPr lang="en-US" sz="1200"/>
          </a:p>
          <a:p>
            <a:r>
              <a:rPr lang="en-US" sz="1200" dirty="0"/>
              <a:t>for( int </a:t>
            </a:r>
            <a:r>
              <a:rPr lang="en-US" sz="1200" err="1"/>
              <a:t>pokeball</a:t>
            </a:r>
            <a:r>
              <a:rPr lang="en-US" sz="1200" dirty="0"/>
              <a:t> = 0; </a:t>
            </a:r>
            <a:r>
              <a:rPr lang="en-US" sz="1200" err="1"/>
              <a:t>pokeball</a:t>
            </a:r>
            <a:r>
              <a:rPr lang="en-US" sz="1200" dirty="0"/>
              <a:t> &lt;= inventory; </a:t>
            </a:r>
            <a:r>
              <a:rPr lang="en-US" sz="1200" err="1"/>
              <a:t>pokeball</a:t>
            </a:r>
            <a:r>
              <a:rPr lang="en-US" sz="1200" dirty="0"/>
              <a:t>++) {</a:t>
            </a:r>
          </a:p>
          <a:p>
            <a:r>
              <a:rPr lang="en-US" sz="1200" dirty="0"/>
              <a:t>    success = </a:t>
            </a:r>
            <a:r>
              <a:rPr lang="en-US" sz="1200"/>
              <a:t>AttemptCatch(enemy,odds, windspeed, pokeball</a:t>
            </a:r>
            <a:r>
              <a:rPr lang="en-US" sz="1200" dirty="0"/>
              <a:t>);</a:t>
            </a:r>
          </a:p>
          <a:p>
            <a:r>
              <a:rPr lang="en-US" sz="1200" dirty="0"/>
              <a:t>    if(success){</a:t>
            </a:r>
          </a:p>
          <a:p>
            <a:r>
              <a:rPr lang="en-US" sz="1200" dirty="0"/>
              <a:t>        inventory = inventory – </a:t>
            </a:r>
            <a:r>
              <a:rPr lang="en-US" sz="1200" err="1"/>
              <a:t>pokeball</a:t>
            </a:r>
            <a:r>
              <a:rPr lang="en-US" sz="1200" dirty="0"/>
              <a:t>;</a:t>
            </a:r>
          </a:p>
          <a:p>
            <a:r>
              <a:rPr lang="en-US" sz="1200" dirty="0"/>
              <a:t>        Exit(0);</a:t>
            </a:r>
          </a:p>
          <a:p>
            <a:r>
              <a:rPr lang="en-US" sz="1200" dirty="0"/>
              <a:t>     }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</p:txBody>
      </p:sp>
      <p:pic>
        <p:nvPicPr>
          <p:cNvPr id="24" name="Picture 24" descr="Diagram&#10;&#10;Description automatically generated">
            <a:extLst>
              <a:ext uri="{FF2B5EF4-FFF2-40B4-BE49-F238E27FC236}">
                <a16:creationId xmlns:a16="http://schemas.microsoft.com/office/drawing/2014/main" id="{5178377B-E6C5-4FC5-BB8B-4AD0019D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744" y="4461145"/>
            <a:ext cx="1841062" cy="23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4A75-F588-44E9-950D-40FBFEA0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Running </a:t>
            </a:r>
            <a:r>
              <a:rPr lang="en-US" dirty="0" err="1"/>
              <a:t>fastqc</a:t>
            </a:r>
            <a:r>
              <a:rPr lang="en-US" dirty="0"/>
              <a:t> on Illumina2-example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71A5-CA9C-41EF-B1F2-B925A4227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71" y="2157002"/>
            <a:ext cx="7546628" cy="26215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2400" dirty="0" err="1"/>
              <a:t>htop</a:t>
            </a:r>
            <a:endParaRPr lang="en-US" sz="2400" dirty="0"/>
          </a:p>
          <a:p>
            <a:pPr marL="629920" lvl="1" indent="-305435"/>
            <a:r>
              <a:rPr lang="en-US" sz="2000" dirty="0"/>
              <a:t>Check what else is running</a:t>
            </a:r>
          </a:p>
          <a:p>
            <a:pPr marL="305435" indent="-305435"/>
            <a:r>
              <a:rPr lang="en-US" sz="2400" dirty="0"/>
              <a:t>Decided # of threads (CPUs) you will use</a:t>
            </a:r>
          </a:p>
          <a:p>
            <a:pPr marL="305435" indent="-305435"/>
            <a:r>
              <a:rPr lang="en-US" sz="2400" dirty="0" err="1"/>
              <a:t>fastqc</a:t>
            </a: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</a:rPr>
              <a:t>Illumina2_R1.fastq.gz Illumina2_R2.fastq.gz -t 2</a:t>
            </a:r>
          </a:p>
        </p:txBody>
      </p:sp>
    </p:spTree>
    <p:extLst>
      <p:ext uri="{BB962C8B-B14F-4D97-AF65-F5344CB8AC3E}">
        <p14:creationId xmlns:p14="http://schemas.microsoft.com/office/powerpoint/2010/main" val="2333929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CC18-A8A3-41BA-8B82-5FA5EF36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Running </a:t>
            </a:r>
            <a:r>
              <a:rPr lang="en-US" dirty="0" err="1"/>
              <a:t>Multiqc</a:t>
            </a:r>
            <a:r>
              <a:rPr lang="en-US" dirty="0"/>
              <a:t> on </a:t>
            </a:r>
            <a:r>
              <a:rPr lang="en-US" dirty="0" err="1"/>
              <a:t>fastqc</a:t>
            </a:r>
            <a:r>
              <a:rPr lang="en-US" dirty="0"/>
              <a:t> output = Prettier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97713-17A4-4D2A-9907-ABD52E8D3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899" y="2480254"/>
            <a:ext cx="5251116" cy="1411986"/>
          </a:xfrm>
        </p:spPr>
        <p:txBody>
          <a:bodyPr/>
          <a:lstStyle/>
          <a:p>
            <a:pPr marL="305435" indent="-305435"/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install -c </a:t>
            </a:r>
            <a:r>
              <a:rPr lang="en-US" dirty="0" err="1">
                <a:ea typeface="+mn-lt"/>
                <a:cs typeface="+mn-lt"/>
              </a:rPr>
              <a:t>bioconda</a:t>
            </a:r>
            <a:r>
              <a:rPr lang="en-US" dirty="0">
                <a:ea typeface="+mn-lt"/>
                <a:cs typeface="+mn-lt"/>
              </a:rPr>
              <a:t> -c </a:t>
            </a: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-forge </a:t>
            </a:r>
            <a:r>
              <a:rPr lang="en-US" dirty="0" err="1">
                <a:ea typeface="+mn-lt"/>
                <a:cs typeface="+mn-lt"/>
              </a:rPr>
              <a:t>multiqc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</a:rPr>
              <a:t>https://multiqc.info/docs/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3A25E9-B2DD-4ADB-A780-6D292B04B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52" b="43792"/>
          <a:stretch/>
        </p:blipFill>
        <p:spPr>
          <a:xfrm>
            <a:off x="8725915" y="2626113"/>
            <a:ext cx="1561086" cy="362310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0A8439-81E2-4F76-917C-0A9C15CA1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7" r="-1905"/>
          <a:stretch/>
        </p:blipFill>
        <p:spPr>
          <a:xfrm>
            <a:off x="10231328" y="2626112"/>
            <a:ext cx="1709860" cy="3177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51ADC-DCC7-4838-AEC4-01B09371BF16}"/>
              </a:ext>
            </a:extLst>
          </p:cNvPr>
          <p:cNvSpPr txBox="1"/>
          <p:nvPr/>
        </p:nvSpPr>
        <p:spPr>
          <a:xfrm>
            <a:off x="8599449" y="19737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Works with many bioinformatics software: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52FCC-742A-4293-9A41-9B02E8CBE4B9}"/>
              </a:ext>
            </a:extLst>
          </p:cNvPr>
          <p:cNvSpPr txBox="1"/>
          <p:nvPr/>
        </p:nvSpPr>
        <p:spPr>
          <a:xfrm>
            <a:off x="248811" y="2962275"/>
            <a:ext cx="16373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First way)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30A5D-3F27-4F6A-A35F-C99A70FC4139}"/>
              </a:ext>
            </a:extLst>
          </p:cNvPr>
          <p:cNvSpPr txBox="1"/>
          <p:nvPr/>
        </p:nvSpPr>
        <p:spPr>
          <a:xfrm>
            <a:off x="248811" y="5285445"/>
            <a:ext cx="26967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Second way)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772F28-5CA5-48B9-9AE0-CD44EA0EB874}"/>
              </a:ext>
            </a:extLst>
          </p:cNvPr>
          <p:cNvSpPr txBox="1">
            <a:spLocks/>
          </p:cNvSpPr>
          <p:nvPr/>
        </p:nvSpPr>
        <p:spPr>
          <a:xfrm>
            <a:off x="2341227" y="4751386"/>
            <a:ext cx="5576359" cy="1690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>
                <a:ea typeface="+mn-lt"/>
                <a:cs typeface="+mn-lt"/>
              </a:rPr>
              <a:t>git clone https://github.com/ewels/MultiQC.git 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cd </a:t>
            </a:r>
            <a:r>
              <a:rPr lang="en-US" dirty="0" err="1">
                <a:ea typeface="+mn-lt"/>
                <a:cs typeface="+mn-lt"/>
              </a:rPr>
              <a:t>MultiQC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pip install .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https://multiqc.info/docs/#using-multiqc</a:t>
            </a:r>
          </a:p>
        </p:txBody>
      </p:sp>
    </p:spTree>
    <p:extLst>
      <p:ext uri="{BB962C8B-B14F-4D97-AF65-F5344CB8AC3E}">
        <p14:creationId xmlns:p14="http://schemas.microsoft.com/office/powerpoint/2010/main" val="2589994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CC18-A8A3-41BA-8B82-5FA5EF36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Running </a:t>
            </a:r>
            <a:r>
              <a:rPr lang="en-US" dirty="0" err="1"/>
              <a:t>Multiqc</a:t>
            </a:r>
            <a:r>
              <a:rPr lang="en-US" dirty="0"/>
              <a:t> on </a:t>
            </a:r>
            <a:r>
              <a:rPr lang="en-US" dirty="0" err="1"/>
              <a:t>fastqc</a:t>
            </a:r>
            <a:r>
              <a:rPr lang="en-US" dirty="0"/>
              <a:t> output = Prettier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97713-17A4-4D2A-9907-ABD52E8D3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17" y="1235036"/>
            <a:ext cx="9061113" cy="5909642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dirty="0">
                <a:ea typeface="+mn-lt"/>
                <a:cs typeface="+mn-lt"/>
              </a:rPr>
              <a:t>Test install:</a:t>
            </a:r>
          </a:p>
          <a:p>
            <a:pPr marL="629920" lvl="1" indent="-305435"/>
            <a:r>
              <a:rPr lang="en-US" sz="2000" dirty="0" err="1">
                <a:ea typeface="+mn-lt"/>
                <a:cs typeface="+mn-lt"/>
              </a:rPr>
              <a:t>Multiqc</a:t>
            </a:r>
            <a:r>
              <a:rPr lang="en-US" sz="2000" dirty="0">
                <a:ea typeface="+mn-lt"/>
                <a:cs typeface="+mn-lt"/>
              </a:rPr>
              <a:t> –h</a:t>
            </a:r>
          </a:p>
          <a:p>
            <a:pPr marL="899795" lvl="2" indent="-269875"/>
            <a:r>
              <a:rPr lang="en-US" sz="1800" dirty="0">
                <a:ea typeface="+mn-lt"/>
                <a:cs typeface="+mn-lt"/>
              </a:rPr>
              <a:t>Look at help menu: usage</a:t>
            </a:r>
          </a:p>
          <a:p>
            <a:pPr marL="305435" indent="-305435"/>
            <a:r>
              <a:rPr lang="en-US" sz="2400" dirty="0">
                <a:ea typeface="+mn-lt"/>
                <a:cs typeface="+mn-lt"/>
              </a:rPr>
              <a:t>Run </a:t>
            </a:r>
            <a:r>
              <a:rPr lang="en-US" sz="2400" dirty="0" err="1">
                <a:ea typeface="+mn-lt"/>
                <a:cs typeface="+mn-lt"/>
              </a:rPr>
              <a:t>multiqc</a:t>
            </a:r>
            <a:r>
              <a:rPr lang="en-US" sz="2400" dirty="0">
                <a:ea typeface="+mn-lt"/>
                <a:cs typeface="+mn-lt"/>
              </a:rPr>
              <a:t>:</a:t>
            </a:r>
          </a:p>
          <a:p>
            <a:pPr marL="629920" lvl="1" indent="-305435"/>
            <a:r>
              <a:rPr lang="en-US" sz="2000" dirty="0" err="1">
                <a:ea typeface="+mn-lt"/>
                <a:cs typeface="+mn-lt"/>
              </a:rPr>
              <a:t>multiqc</a:t>
            </a:r>
            <a:r>
              <a:rPr lang="en-US" sz="2000" dirty="0">
                <a:ea typeface="+mn-lt"/>
                <a:cs typeface="+mn-lt"/>
              </a:rPr>
              <a:t> &lt;directory&gt;</a:t>
            </a:r>
          </a:p>
          <a:p>
            <a:pPr marL="899795" lvl="2" indent="-269875"/>
            <a:r>
              <a:rPr lang="en-US" sz="1800" dirty="0">
                <a:ea typeface="+mn-lt"/>
                <a:cs typeface="+mn-lt"/>
              </a:rPr>
              <a:t>If in directory with </a:t>
            </a:r>
            <a:r>
              <a:rPr lang="en-US" sz="1800" dirty="0" err="1">
                <a:ea typeface="+mn-lt"/>
                <a:cs typeface="+mn-lt"/>
              </a:rPr>
              <a:t>fastqc</a:t>
            </a:r>
            <a:r>
              <a:rPr lang="en-US" sz="1800" dirty="0">
                <a:ea typeface="+mn-lt"/>
                <a:cs typeface="+mn-lt"/>
              </a:rPr>
              <a:t> (.html results):</a:t>
            </a:r>
          </a:p>
          <a:p>
            <a:pPr marL="1241425" lvl="3" indent="-233680"/>
            <a:r>
              <a:rPr lang="en-US" sz="1600" err="1">
                <a:ea typeface="+mn-lt"/>
                <a:cs typeface="+mn-lt"/>
              </a:rPr>
              <a:t>multiqc</a:t>
            </a:r>
            <a:r>
              <a:rPr lang="en-US" sz="1600" dirty="0">
                <a:ea typeface="+mn-lt"/>
                <a:cs typeface="+mn-lt"/>
              </a:rPr>
              <a:t>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128F5-289B-4577-9A85-232A3D90BA98}"/>
              </a:ext>
            </a:extLst>
          </p:cNvPr>
          <p:cNvSpPr txBox="1"/>
          <p:nvPr/>
        </p:nvSpPr>
        <p:spPr>
          <a:xfrm>
            <a:off x="7001109" y="2299012"/>
            <a:ext cx="48061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"A modular tool to aggregate results from bioinformatics analyses across many samples into a single report."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71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64" y="4748851"/>
            <a:ext cx="3973875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5 Feb. 21st 2022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3E602-A376-4176-BFEC-6CE5C7EFDAB1}"/>
              </a:ext>
            </a:extLst>
          </p:cNvPr>
          <p:cNvSpPr txBox="1"/>
          <p:nvPr/>
        </p:nvSpPr>
        <p:spPr>
          <a:xfrm>
            <a:off x="288737" y="5559837"/>
            <a:ext cx="40944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Join us and download material:</a:t>
            </a:r>
            <a:endParaRPr lang="en-US" sz="2400" b="1" dirty="0" err="1">
              <a:ea typeface="+mn-lt"/>
              <a:cs typeface="+mn-lt"/>
            </a:endParaRPr>
          </a:p>
          <a:p>
            <a:pPr algn="ctr"/>
            <a:r>
              <a:rPr lang="en-US" sz="2400" dirty="0">
                <a:ea typeface="+mn-lt"/>
                <a:cs typeface="+mn-lt"/>
              </a:rPr>
              <a:t>https://discord.gg/49NGa3h7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9424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Feb. 21st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B923-8D14-4DE1-91DA-2E2CC235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33" y="2173595"/>
            <a:ext cx="11029615" cy="3634486"/>
          </a:xfrm>
        </p:spPr>
        <p:txBody>
          <a:bodyPr/>
          <a:lstStyle/>
          <a:p>
            <a:pPr marL="305435" indent="-305435"/>
            <a:r>
              <a:rPr lang="en-US" sz="2800" dirty="0"/>
              <a:t>Pizza</a:t>
            </a:r>
          </a:p>
          <a:p>
            <a:pPr marL="305435" indent="-305435"/>
            <a:r>
              <a:rPr lang="en-US" sz="2800" dirty="0">
                <a:ea typeface="+mn-lt"/>
                <a:cs typeface="+mn-lt"/>
              </a:rPr>
              <a:t>Bio-Cybersecurity Student Challenge</a:t>
            </a:r>
            <a:endParaRPr lang="en-US" sz="2800" dirty="0"/>
          </a:p>
          <a:p>
            <a:pPr marL="305435" indent="-305435"/>
            <a:r>
              <a:rPr lang="en-US" sz="2800" dirty="0"/>
              <a:t>Quality control of sequencing data (continued)</a:t>
            </a:r>
          </a:p>
          <a:p>
            <a:pPr marL="305435" indent="-305435"/>
            <a:r>
              <a:rPr lang="en-US" sz="2800" dirty="0"/>
              <a:t>Up next...</a:t>
            </a:r>
          </a:p>
          <a:p>
            <a:pPr marL="629920" lvl="1" indent="-305435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5354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9439-3220-4A4E-94E2-F79C7D54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8B264C1-734B-4DBF-B1D6-4AE3657CE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90" y="2445365"/>
            <a:ext cx="5381625" cy="3133725"/>
          </a:xfrm>
        </p:spPr>
      </p:pic>
      <p:pic>
        <p:nvPicPr>
          <p:cNvPr id="6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413838A-7BBC-493E-A683-96D76119F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94" y="2835963"/>
            <a:ext cx="6498032" cy="21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2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Conda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8A933BD-C55D-46D3-AB0A-AE930F9D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17" y="2468974"/>
            <a:ext cx="4073602" cy="2746213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9317D5C-0CB2-41B7-8E6D-31F7209A6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40" y="1913402"/>
            <a:ext cx="4838947" cy="4758900"/>
          </a:xfrm>
        </p:spPr>
      </p:pic>
    </p:spTree>
    <p:extLst>
      <p:ext uri="{BB962C8B-B14F-4D97-AF65-F5344CB8AC3E}">
        <p14:creationId xmlns:p14="http://schemas.microsoft.com/office/powerpoint/2010/main" val="2015181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4E4A-F7B4-410E-A2EA-0DB3F370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 Anaconda/</a:t>
            </a:r>
            <a:r>
              <a:rPr lang="en-US" dirty="0" err="1"/>
              <a:t>Miniconda</a:t>
            </a:r>
            <a:r>
              <a:rPr lang="en-US" dirty="0"/>
              <a:t>/Conda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51CA93-AFEE-4B82-AA01-C96120A9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168" y="2285106"/>
            <a:ext cx="9645005" cy="1552925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ea typeface="+mn-lt"/>
                <a:cs typeface="+mn-lt"/>
                <a:hlinkClick r:id="rId2"/>
              </a:rPr>
              <a:t>https://docs.conda.io/projects/conda/en/latest/user-guide/install/index.html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endParaRPr lang="en-US" dirty="0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E00E82-1510-4FD4-B375-7A0BEA06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08" y="3197090"/>
            <a:ext cx="3551663" cy="16811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1A1B20-6D79-4D8D-8E97-8160A803A7CC}"/>
              </a:ext>
            </a:extLst>
          </p:cNvPr>
          <p:cNvGrpSpPr/>
          <p:nvPr/>
        </p:nvGrpSpPr>
        <p:grpSpPr>
          <a:xfrm>
            <a:off x="7800279" y="3234367"/>
            <a:ext cx="2743200" cy="1281363"/>
            <a:chOff x="5003181" y="3290123"/>
            <a:chExt cx="2743200" cy="1281363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C36A9231-F4B6-44D6-A7C4-5DED08C7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3181" y="3290123"/>
              <a:ext cx="2743200" cy="128136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88B864-5630-4A05-93AB-9066C06E454D}"/>
                </a:ext>
              </a:extLst>
            </p:cNvPr>
            <p:cNvSpPr/>
            <p:nvPr/>
          </p:nvSpPr>
          <p:spPr>
            <a:xfrm>
              <a:off x="5229922" y="4068336"/>
              <a:ext cx="2462560" cy="3066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8BD6EB3-A994-4515-9BFA-26B054E9AD33}"/>
              </a:ext>
            </a:extLst>
          </p:cNvPr>
          <p:cNvSpPr txBox="1"/>
          <p:nvPr/>
        </p:nvSpPr>
        <p:spPr>
          <a:xfrm>
            <a:off x="276689" y="357559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First way)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7B6F4-0D0F-4F3B-BECC-EEF2FBD97253}"/>
              </a:ext>
            </a:extLst>
          </p:cNvPr>
          <p:cNvSpPr txBox="1"/>
          <p:nvPr/>
        </p:nvSpPr>
        <p:spPr>
          <a:xfrm>
            <a:off x="276689" y="591734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Second way)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2FD2C-544F-4717-9B7B-3EF794721069}"/>
              </a:ext>
            </a:extLst>
          </p:cNvPr>
          <p:cNvSpPr txBox="1"/>
          <p:nvPr/>
        </p:nvSpPr>
        <p:spPr>
          <a:xfrm>
            <a:off x="2426786" y="5855784"/>
            <a:ext cx="99914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wget</a:t>
            </a:r>
            <a:r>
              <a:rPr lang="en-US" dirty="0">
                <a:ea typeface="+mn-lt"/>
                <a:cs typeface="+mn-lt"/>
              </a:rPr>
              <a:t> https://repo.anaconda.com/miniconda/Miniconda3-latest-MacOSX-x86_64.sh -O ~/miniconda.sh
bash ~/miniconda.sh -b -p $HOME/</a:t>
            </a:r>
            <a:r>
              <a:rPr lang="en-US" dirty="0" err="1">
                <a:ea typeface="+mn-lt"/>
                <a:cs typeface="+mn-lt"/>
              </a:rPr>
              <a:t>miniconda</a:t>
            </a:r>
          </a:p>
        </p:txBody>
      </p:sp>
    </p:spTree>
    <p:extLst>
      <p:ext uri="{BB962C8B-B14F-4D97-AF65-F5344CB8AC3E}">
        <p14:creationId xmlns:p14="http://schemas.microsoft.com/office/powerpoint/2010/main" val="801752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4A75-F588-44E9-950D-40FBFEA0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 </a:t>
            </a:r>
            <a:r>
              <a:rPr lang="en-US" dirty="0" err="1"/>
              <a:t>FastQC</a:t>
            </a:r>
            <a:r>
              <a:rPr lang="en-US" dirty="0"/>
              <a:t> – What is </a:t>
            </a:r>
            <a:r>
              <a:rPr lang="en-US" dirty="0" err="1"/>
              <a:t>Fastqc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71A5-CA9C-41EF-B1F2-B925A4227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85" y="3000645"/>
            <a:ext cx="5519054" cy="2110486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dirty="0" err="1">
                <a:ea typeface="+mn-lt"/>
                <a:cs typeface="+mn-lt"/>
              </a:rPr>
              <a:t>conda</a:t>
            </a:r>
            <a:r>
              <a:rPr lang="en-US" sz="2400" dirty="0">
                <a:ea typeface="+mn-lt"/>
                <a:cs typeface="+mn-lt"/>
              </a:rPr>
              <a:t> install -c </a:t>
            </a:r>
            <a:r>
              <a:rPr lang="en-US" sz="2400" dirty="0" err="1">
                <a:ea typeface="+mn-lt"/>
                <a:cs typeface="+mn-lt"/>
              </a:rPr>
              <a:t>bioconda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fastqc</a:t>
            </a:r>
            <a:endParaRPr lang="en-US" sz="2400" dirty="0">
              <a:ea typeface="+mn-lt"/>
              <a:cs typeface="+mn-lt"/>
            </a:endParaRPr>
          </a:p>
          <a:p>
            <a:pPr marL="629920" lvl="1" indent="-305435"/>
            <a:r>
              <a:rPr lang="en-US" sz="2000" dirty="0"/>
              <a:t>Quick test) </a:t>
            </a:r>
            <a:r>
              <a:rPr lang="en-US" sz="2000" dirty="0" err="1"/>
              <a:t>fastqc</a:t>
            </a:r>
            <a:r>
              <a:rPr lang="en-US" sz="2000" dirty="0"/>
              <a:t> –h</a:t>
            </a:r>
          </a:p>
          <a:p>
            <a:pPr marL="899795" lvl="2" indent="-269875"/>
            <a:r>
              <a:rPr lang="en-US" sz="1800" dirty="0"/>
              <a:t>Should get help menu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7C890AD-D318-4A62-8DD9-209010E8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668" y="1850642"/>
            <a:ext cx="4638907" cy="4922327"/>
          </a:xfrm>
          <a:prstGeom prst="rect">
            <a:avLst/>
          </a:prstGeom>
        </p:spPr>
      </p:pic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62E80C44-CCFE-4BA4-AE7B-FDBA733A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86" y="2484748"/>
            <a:ext cx="2085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2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DAA3932-FC72-4DEF-959E-3079692E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0" y="2135941"/>
            <a:ext cx="7016187" cy="60877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A9AB9F-B788-447F-B135-F4608440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0" y="2841321"/>
            <a:ext cx="4257554" cy="152259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AAD79C7-EA95-490C-8666-53D49EA7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23" y="5650049"/>
            <a:ext cx="8077199" cy="1113751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5E7C8C-85F7-495D-8802-DC1828597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843" y="4557525"/>
            <a:ext cx="5540415" cy="8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bioinformatics?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75F54-D886-4ED7-B87F-F064316178E8}"/>
              </a:ext>
            </a:extLst>
          </p:cNvPr>
          <p:cNvSpPr txBox="1"/>
          <p:nvPr/>
        </p:nvSpPr>
        <p:spPr>
          <a:xfrm>
            <a:off x="254620" y="2410521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Biological databases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Multiple Sequence Alignment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Structural prediction tools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Molecular phylogenetics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Comparative genomics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Computational Molecular Evolution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8708C22-0C67-449B-B6DC-28522998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814" y="1960524"/>
            <a:ext cx="7510345" cy="4219342"/>
          </a:xfrm>
          <a:prstGeom prst="rect">
            <a:avLst/>
          </a:prstGeom>
        </p:spPr>
      </p:pic>
      <p:pic>
        <p:nvPicPr>
          <p:cNvPr id="17" name="Picture 19" descr="Chart&#10;&#10;Description automatically generated">
            <a:extLst>
              <a:ext uri="{FF2B5EF4-FFF2-40B4-BE49-F238E27FC236}">
                <a16:creationId xmlns:a16="http://schemas.microsoft.com/office/drawing/2014/main" id="{723D4204-5CEB-4913-BB44-09BA3536B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253" y="2057232"/>
            <a:ext cx="9080809" cy="385865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94AB467-0500-4F28-90FF-423D18D5215D}"/>
              </a:ext>
            </a:extLst>
          </p:cNvPr>
          <p:cNvGrpSpPr/>
          <p:nvPr/>
        </p:nvGrpSpPr>
        <p:grpSpPr>
          <a:xfrm>
            <a:off x="3098180" y="1999640"/>
            <a:ext cx="9183029" cy="3778696"/>
            <a:chOff x="3098180" y="1999640"/>
            <a:chExt cx="9183029" cy="3778696"/>
          </a:xfrm>
        </p:grpSpPr>
        <p:pic>
          <p:nvPicPr>
            <p:cNvPr id="20" name="Picture 20" descr="Diagram&#10;&#10;Description automatically generated">
              <a:extLst>
                <a:ext uri="{FF2B5EF4-FFF2-40B4-BE49-F238E27FC236}">
                  <a16:creationId xmlns:a16="http://schemas.microsoft.com/office/drawing/2014/main" id="{073397D5-B64E-4C01-8C42-47A66D10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8180" y="1999640"/>
              <a:ext cx="4982736" cy="3778696"/>
            </a:xfrm>
            <a:prstGeom prst="rect">
              <a:avLst/>
            </a:prstGeom>
          </p:spPr>
        </p:pic>
        <p:pic>
          <p:nvPicPr>
            <p:cNvPr id="21" name="Picture 24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D18E5495-AF6B-4BD7-95F0-08216FF5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2205" y="2625650"/>
              <a:ext cx="4769004" cy="1969116"/>
            </a:xfrm>
            <a:prstGeom prst="rect">
              <a:avLst/>
            </a:prstGeom>
          </p:spPr>
        </p:pic>
      </p:grpSp>
      <p:pic>
        <p:nvPicPr>
          <p:cNvPr id="27" name="Picture 27" descr="Diagram&#10;&#10;Description automatically generated">
            <a:extLst>
              <a:ext uri="{FF2B5EF4-FFF2-40B4-BE49-F238E27FC236}">
                <a16:creationId xmlns:a16="http://schemas.microsoft.com/office/drawing/2014/main" id="{3C081F79-D63E-450E-A430-06C273FF3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083" y="764727"/>
            <a:ext cx="8263052" cy="5189155"/>
          </a:xfrm>
          <a:prstGeom prst="rect">
            <a:avLst/>
          </a:prstGeom>
        </p:spPr>
      </p:pic>
      <p:pic>
        <p:nvPicPr>
          <p:cNvPr id="28" name="Picture 28" descr="Chart, diagram&#10;&#10;Description automatically generated">
            <a:extLst>
              <a:ext uri="{FF2B5EF4-FFF2-40B4-BE49-F238E27FC236}">
                <a16:creationId xmlns:a16="http://schemas.microsoft.com/office/drawing/2014/main" id="{275F7871-B306-42C1-9B07-6634447D6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571" y="109059"/>
            <a:ext cx="5939883" cy="6751395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2584A8C5-B998-407D-A02B-7D4DCDE47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1790" y="1518336"/>
            <a:ext cx="7175809" cy="4555448"/>
          </a:xfrm>
          <a:prstGeom prst="rect">
            <a:avLst/>
          </a:prstGeom>
        </p:spPr>
      </p:pic>
      <p:pic>
        <p:nvPicPr>
          <p:cNvPr id="30" name="Picture 30" descr="A picture containing watch&#10;&#10;Description automatically generated">
            <a:extLst>
              <a:ext uri="{FF2B5EF4-FFF2-40B4-BE49-F238E27FC236}">
                <a16:creationId xmlns:a16="http://schemas.microsoft.com/office/drawing/2014/main" id="{FE128DA1-2478-46D7-9CD4-EC13FF23E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3717" y="2131819"/>
            <a:ext cx="7361663" cy="27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2247CA6A-E865-4E23-A1CA-97A93B11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5" y="2630204"/>
            <a:ext cx="4363655" cy="4809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00B9F-618A-497B-9D44-5DF012C33BEC}"/>
              </a:ext>
            </a:extLst>
          </p:cNvPr>
          <p:cNvSpPr txBox="1"/>
          <p:nvPr/>
        </p:nvSpPr>
        <p:spPr>
          <a:xfrm>
            <a:off x="528578" y="2216550"/>
            <a:ext cx="45951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Trimmomatic</a:t>
            </a:r>
            <a:r>
              <a:rPr lang="en-US" dirty="0"/>
              <a:t>: SLIDINGWINDOW</a:t>
            </a:r>
          </a:p>
        </p:txBody>
      </p:sp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E9F3CDB-CBCD-496D-9EEB-0A772E5F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69" y="2761622"/>
            <a:ext cx="7585275" cy="25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9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5E7C8C-85F7-495D-8802-DC182859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" r="174" b="41304"/>
          <a:stretch/>
        </p:blipFill>
        <p:spPr>
          <a:xfrm>
            <a:off x="36653" y="3017093"/>
            <a:ext cx="5530781" cy="518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1EA1A-A66B-44C9-87CF-A00A86EFA5D4}"/>
              </a:ext>
            </a:extLst>
          </p:cNvPr>
          <p:cNvSpPr txBox="1"/>
          <p:nvPr/>
        </p:nvSpPr>
        <p:spPr>
          <a:xfrm>
            <a:off x="1734274" y="3470474"/>
            <a:ext cx="95819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C0C0C0"/>
                </a:highlight>
                <a:ea typeface="+mn-lt"/>
                <a:cs typeface="+mn-lt"/>
              </a:rPr>
              <a:t>java -jar trimmomatic-0.39.jar PE Illumina2_R1.fastq.gz Illumina2_R2.fastq.gz Illumina2_R1_paired.fastq.gz Illumina2_R1_unpaired.fastq.gz Illumina2_R2_paired.fastq.gz Illumina2_R2_unpaired.fastq.gz LEADING:3 TRAILING:3 MINLEN:36 SLIDINGWINDOW:4:20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0FD09-614C-4D80-8745-5CF6EC3CF6C8}"/>
              </a:ext>
            </a:extLst>
          </p:cNvPr>
          <p:cNvSpPr txBox="1"/>
          <p:nvPr/>
        </p:nvSpPr>
        <p:spPr>
          <a:xfrm>
            <a:off x="1406324" y="6123008"/>
            <a:ext cx="62156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ILLUMINACLIP:TruSeq3-PE.fa:2:30:10:2:True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02053-97F7-4E97-ACC3-6B30D47819E8}"/>
              </a:ext>
            </a:extLst>
          </p:cNvPr>
          <p:cNvSpPr txBox="1"/>
          <p:nvPr/>
        </p:nvSpPr>
        <p:spPr>
          <a:xfrm>
            <a:off x="198819" y="552317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Optional adaptor trimming:</a:t>
            </a:r>
          </a:p>
        </p:txBody>
      </p:sp>
    </p:spTree>
    <p:extLst>
      <p:ext uri="{BB962C8B-B14F-4D97-AF65-F5344CB8AC3E}">
        <p14:creationId xmlns:p14="http://schemas.microsoft.com/office/powerpoint/2010/main" val="1642028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5E7C8C-85F7-495D-8802-DC182859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" r="174" b="41304"/>
          <a:stretch/>
        </p:blipFill>
        <p:spPr>
          <a:xfrm>
            <a:off x="200628" y="1888561"/>
            <a:ext cx="5530781" cy="518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1EA1A-A66B-44C9-87CF-A00A86EFA5D4}"/>
              </a:ext>
            </a:extLst>
          </p:cNvPr>
          <p:cNvSpPr txBox="1"/>
          <p:nvPr/>
        </p:nvSpPr>
        <p:spPr>
          <a:xfrm>
            <a:off x="1695692" y="1859664"/>
            <a:ext cx="95819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C0C0C0"/>
                </a:highlight>
                <a:ea typeface="+mn-lt"/>
                <a:cs typeface="+mn-lt"/>
              </a:rPr>
              <a:t>java -jar trimmomatic-0.39.jar PE Illumina2_R1.fastq.gz Illumina2_R2.fastq.gz Illumina2_R1_paired.fastq.gz Illumina2_R1_unpaired.fastq.gz Illumina2_R2_paired.fastq.gz Illumina2_R2_unpaired.fastq.gz LEADING:3 TRAILING:3 MINLEN:36 SLIDINGWINDOW:4:20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0FD09-614C-4D80-8745-5CF6EC3CF6C8}"/>
              </a:ext>
            </a:extLst>
          </p:cNvPr>
          <p:cNvSpPr txBox="1"/>
          <p:nvPr/>
        </p:nvSpPr>
        <p:spPr>
          <a:xfrm>
            <a:off x="1406324" y="6123008"/>
            <a:ext cx="62156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ILLUMINACLIP:TruSeq3-PE.fa:2:30:10:2:True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02053-97F7-4E97-ACC3-6B30D47819E8}"/>
              </a:ext>
            </a:extLst>
          </p:cNvPr>
          <p:cNvSpPr txBox="1"/>
          <p:nvPr/>
        </p:nvSpPr>
        <p:spPr>
          <a:xfrm>
            <a:off x="198819" y="552317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Optional adaptor trimming: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62E3C-101B-4EC2-951D-445B3705D052}"/>
              </a:ext>
            </a:extLst>
          </p:cNvPr>
          <p:cNvSpPr txBox="1"/>
          <p:nvPr/>
        </p:nvSpPr>
        <p:spPr>
          <a:xfrm>
            <a:off x="3547640" y="3210044"/>
            <a:ext cx="958190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java -jar trimmomatic-0.39.jar </a:t>
            </a:r>
          </a:p>
          <a:p>
            <a:r>
              <a:rPr lang="en-US" dirty="0">
                <a:ea typeface="+mn-lt"/>
                <a:cs typeface="+mn-lt"/>
              </a:rPr>
              <a:t>PE Illumina2_R1.fastq.gz Illumina2_R2.fastq.gz </a:t>
            </a:r>
          </a:p>
          <a:p>
            <a:r>
              <a:rPr lang="en-US" dirty="0">
                <a:ea typeface="+mn-lt"/>
                <a:cs typeface="+mn-lt"/>
              </a:rPr>
              <a:t>Illumina2_R1_paired.fastq.gz Illumina2_R1_unpaired.fastq.gz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Illumina2_R2_paired.fastq.gz Illumina2_R2_unpaired.fastq.gz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LEADING:3 TRAILING:3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MINLEN:36 </a:t>
            </a:r>
          </a:p>
          <a:p>
            <a:r>
              <a:rPr lang="en-US" dirty="0">
                <a:ea typeface="+mn-lt"/>
                <a:cs typeface="+mn-lt"/>
              </a:rPr>
              <a:t>SLIDINGWINDOW:4:20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F8CC0-13B3-4CE4-A4EF-4D5585A9B42D}"/>
              </a:ext>
            </a:extLst>
          </p:cNvPr>
          <p:cNvSpPr txBox="1"/>
          <p:nvPr/>
        </p:nvSpPr>
        <p:spPr>
          <a:xfrm>
            <a:off x="1184476" y="322933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trimmomatic</a:t>
            </a:r>
            <a:r>
              <a:rPr lang="en-US" dirty="0"/>
              <a:t> -&gt; 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C8C790-0BE7-4C9C-B773-7B9A92008846}"/>
              </a:ext>
            </a:extLst>
          </p:cNvPr>
          <p:cNvSpPr/>
          <p:nvPr/>
        </p:nvSpPr>
        <p:spPr>
          <a:xfrm>
            <a:off x="3534257" y="3510141"/>
            <a:ext cx="385824" cy="3375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5FC02-F1DC-4A1D-A0DB-7836B5B93FF9}"/>
              </a:ext>
            </a:extLst>
          </p:cNvPr>
          <p:cNvSpPr txBox="1"/>
          <p:nvPr/>
        </p:nvSpPr>
        <p:spPr>
          <a:xfrm>
            <a:off x="1184476" y="349941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Input files           -&gt;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9942E-DF72-47FA-9EC4-7CF3C7CAE39E}"/>
              </a:ext>
            </a:extLst>
          </p:cNvPr>
          <p:cNvSpPr txBox="1"/>
          <p:nvPr/>
        </p:nvSpPr>
        <p:spPr>
          <a:xfrm>
            <a:off x="1184475" y="38080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Output forward  -&gt;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3209A-2B62-48EB-9A33-CB13646545C3}"/>
              </a:ext>
            </a:extLst>
          </p:cNvPr>
          <p:cNvSpPr txBox="1"/>
          <p:nvPr/>
        </p:nvSpPr>
        <p:spPr>
          <a:xfrm>
            <a:off x="1184474" y="410708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Output reverse   -&gt;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6B2E25-1307-4E8D-A5F0-0556C5CBB836}"/>
              </a:ext>
            </a:extLst>
          </p:cNvPr>
          <p:cNvSpPr txBox="1"/>
          <p:nvPr/>
        </p:nvSpPr>
        <p:spPr>
          <a:xfrm>
            <a:off x="1184474" y="434821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Gentle trimming  -&gt;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FD1BF-EA0E-46E8-A48F-A95A4ED43FF6}"/>
              </a:ext>
            </a:extLst>
          </p:cNvPr>
          <p:cNvSpPr txBox="1"/>
          <p:nvPr/>
        </p:nvSpPr>
        <p:spPr>
          <a:xfrm>
            <a:off x="1184473" y="484978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Trimming             -&gt;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D585E4-812A-4461-8D3D-E57DE9514743}"/>
              </a:ext>
            </a:extLst>
          </p:cNvPr>
          <p:cNvSpPr txBox="1"/>
          <p:nvPr/>
        </p:nvSpPr>
        <p:spPr>
          <a:xfrm>
            <a:off x="1203764" y="458935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Min length          -&gt; </a:t>
            </a:r>
          </a:p>
        </p:txBody>
      </p:sp>
    </p:spTree>
    <p:extLst>
      <p:ext uri="{BB962C8B-B14F-4D97-AF65-F5344CB8AC3E}">
        <p14:creationId xmlns:p14="http://schemas.microsoft.com/office/powerpoint/2010/main" val="824638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387-E07F-49E6-991F-11805F5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Trimming sequences for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1B7E8-D2DF-4EC4-A86A-020BCC8D37F2}"/>
              </a:ext>
            </a:extLst>
          </p:cNvPr>
          <p:cNvSpPr txBox="1"/>
          <p:nvPr/>
        </p:nvSpPr>
        <p:spPr>
          <a:xfrm>
            <a:off x="615387" y="2139386"/>
            <a:ext cx="863664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Did it work?</a:t>
            </a:r>
          </a:p>
          <a:p>
            <a:endParaRPr lang="en-US" sz="2400" dirty="0"/>
          </a:p>
          <a:p>
            <a:r>
              <a:rPr lang="en-US" sz="2400" dirty="0"/>
              <a:t>Run </a:t>
            </a:r>
            <a:r>
              <a:rPr lang="en-US" sz="2400" dirty="0" err="1"/>
              <a:t>fastqc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r>
              <a:rPr lang="en-US" sz="2400" dirty="0" err="1">
                <a:highlight>
                  <a:srgbClr val="C0C0C0"/>
                </a:highlight>
              </a:rPr>
              <a:t>fasqc</a:t>
            </a:r>
            <a:r>
              <a:rPr lang="en-US" sz="2400" dirty="0">
                <a:highlight>
                  <a:srgbClr val="C0C0C0"/>
                </a:highlight>
              </a:rPr>
              <a:t> </a:t>
            </a:r>
            <a:r>
              <a:rPr lang="en-US" sz="2400" dirty="0">
                <a:highlight>
                  <a:srgbClr val="C0C0C0"/>
                </a:highlight>
                <a:ea typeface="+mn-lt"/>
                <a:cs typeface="+mn-lt"/>
              </a:rPr>
              <a:t>Illumina2_R1_paired.fastq.gz</a:t>
            </a:r>
            <a:r>
              <a:rPr lang="en-US" sz="2400" dirty="0">
                <a:highlight>
                  <a:srgbClr val="C0C0C0"/>
                </a:highlight>
              </a:rPr>
              <a:t> </a:t>
            </a:r>
            <a:r>
              <a:rPr lang="en-US" sz="2400" dirty="0">
                <a:highlight>
                  <a:srgbClr val="C0C0C0"/>
                </a:highlight>
                <a:ea typeface="+mn-lt"/>
                <a:cs typeface="+mn-lt"/>
              </a:rPr>
              <a:t>Illumina2_R2_paired.fastq.gz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(Optional)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Run </a:t>
            </a:r>
            <a:r>
              <a:rPr lang="en-US" sz="2400" dirty="0" err="1">
                <a:ea typeface="+mn-lt"/>
                <a:cs typeface="+mn-lt"/>
              </a:rPr>
              <a:t>multiqc</a:t>
            </a:r>
            <a:r>
              <a:rPr lang="en-US" sz="2400" dirty="0">
                <a:ea typeface="+mn-lt"/>
                <a:cs typeface="+mn-lt"/>
              </a:rPr>
              <a:t> to make prettier output: (In same directory as </a:t>
            </a:r>
            <a:r>
              <a:rPr lang="en-US" sz="2400" dirty="0" err="1">
                <a:ea typeface="+mn-lt"/>
                <a:cs typeface="+mn-lt"/>
              </a:rPr>
              <a:t>fastqc</a:t>
            </a:r>
            <a:r>
              <a:rPr lang="en-US" sz="2400" dirty="0">
                <a:ea typeface="+mn-lt"/>
                <a:cs typeface="+mn-lt"/>
              </a:rPr>
              <a:t> *.html files)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 err="1">
                <a:highlight>
                  <a:srgbClr val="C0C0C0"/>
                </a:highlight>
                <a:ea typeface="+mn-lt"/>
                <a:cs typeface="+mn-lt"/>
              </a:rPr>
              <a:t>multiqc</a:t>
            </a:r>
            <a:r>
              <a:rPr lang="en-US" sz="2400" dirty="0">
                <a:highlight>
                  <a:srgbClr val="C0C0C0"/>
                </a:highlight>
                <a:ea typeface="+mn-lt"/>
                <a:cs typeface="+mn-lt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557743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64" y="4748851"/>
            <a:ext cx="3973875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6 March. 31st 2022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3E602-A376-4176-BFEC-6CE5C7EFDAB1}"/>
              </a:ext>
            </a:extLst>
          </p:cNvPr>
          <p:cNvSpPr txBox="1"/>
          <p:nvPr/>
        </p:nvSpPr>
        <p:spPr>
          <a:xfrm>
            <a:off x="288737" y="5559837"/>
            <a:ext cx="40944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4004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4446-3765-2B2E-B1C0-F51A845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095D3-2911-F18F-AF26-9FACAFEE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http://www.r2d3.us/visual-intro-to-machine-learning-part-1/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82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E650-7D5A-5665-501C-A662AEA4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12162D-BBB8-AE1A-16BE-99C30738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931" y="1132816"/>
            <a:ext cx="8013601" cy="4461534"/>
          </a:xfrm>
        </p:spPr>
      </p:pic>
    </p:spTree>
    <p:extLst>
      <p:ext uri="{BB962C8B-B14F-4D97-AF65-F5344CB8AC3E}">
        <p14:creationId xmlns:p14="http://schemas.microsoft.com/office/powerpoint/2010/main" val="1966069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4F37BF3-3AEB-6044-A4C1-9616D2F96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591" y="1160693"/>
            <a:ext cx="8237693" cy="443365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64C12CF-8EF0-849B-213E-495BF852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55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E272-0C70-23BF-E3C3-C5404927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businesscard, screenshot, vector graphics&#10;&#10;Description automatically generated">
            <a:extLst>
              <a:ext uri="{FF2B5EF4-FFF2-40B4-BE49-F238E27FC236}">
                <a16:creationId xmlns:a16="http://schemas.microsoft.com/office/drawing/2014/main" id="{4699480E-062C-2927-4B5D-130D14975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928" y="1049182"/>
            <a:ext cx="8110143" cy="4554461"/>
          </a:xfrm>
        </p:spPr>
      </p:pic>
    </p:spTree>
    <p:extLst>
      <p:ext uri="{BB962C8B-B14F-4D97-AF65-F5344CB8AC3E}">
        <p14:creationId xmlns:p14="http://schemas.microsoft.com/office/powerpoint/2010/main" val="2753884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C65-58D7-D3B4-C891-62A17E44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AD416E4E-2357-5BDA-F262-312FEB253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907" y="1290792"/>
            <a:ext cx="7103576" cy="4981924"/>
          </a:xfrm>
        </p:spPr>
      </p:pic>
    </p:spTree>
    <p:extLst>
      <p:ext uri="{BB962C8B-B14F-4D97-AF65-F5344CB8AC3E}">
        <p14:creationId xmlns:p14="http://schemas.microsoft.com/office/powerpoint/2010/main" val="59667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one does bioinformatics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C3DFE86-8FFE-4147-A4AC-7D7A87C7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79" y="3988537"/>
            <a:ext cx="2628900" cy="174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A9D9B-F431-4235-A776-24D9721593D1}"/>
              </a:ext>
            </a:extLst>
          </p:cNvPr>
          <p:cNvSpPr txBox="1"/>
          <p:nvPr/>
        </p:nvSpPr>
        <p:spPr>
          <a:xfrm>
            <a:off x="3544229" y="1797205"/>
            <a:ext cx="63952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1) Ask a scientific question</a:t>
            </a:r>
          </a:p>
          <a:p>
            <a:r>
              <a:rPr lang="en-US" dirty="0"/>
              <a:t>2) Generate a hypothesis based on your background knowledge</a:t>
            </a:r>
          </a:p>
          <a:p>
            <a:r>
              <a:rPr lang="en-US" dirty="0"/>
              <a:t>3) Test that hypothesis</a:t>
            </a:r>
          </a:p>
          <a:p>
            <a:r>
              <a:rPr lang="en-US" dirty="0"/>
              <a:t>4) Accept or reject that 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717C8-BF19-4112-9B6F-7BD9FA8B595B}"/>
              </a:ext>
            </a:extLst>
          </p:cNvPr>
          <p:cNvSpPr txBox="1"/>
          <p:nvPr/>
        </p:nvSpPr>
        <p:spPr>
          <a:xfrm>
            <a:off x="713446" y="3008738"/>
            <a:ext cx="26223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Find an existing tool to aid in your hypothesis testing: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57B9B49-A132-4A68-92D5-12D02E77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17" y="3763305"/>
            <a:ext cx="1646664" cy="92044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55C79D8-5030-4470-88D0-52550EF8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156" y="3772829"/>
            <a:ext cx="1841810" cy="1031488"/>
          </a:xfrm>
          <a:prstGeom prst="rect">
            <a:avLst/>
          </a:prstGeom>
        </p:spPr>
      </p:pic>
      <p:pic>
        <p:nvPicPr>
          <p:cNvPr id="10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B85F3C4-DFF7-4CD9-B15F-A1AFA4917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80" y="4905722"/>
            <a:ext cx="1533990" cy="132118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2B11978-7820-4B02-93E1-5757D2513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132" y="4842107"/>
            <a:ext cx="1683835" cy="593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2B3ACD-C6D4-490A-95E5-C2ED3A056D23}"/>
              </a:ext>
            </a:extLst>
          </p:cNvPr>
          <p:cNvSpPr txBox="1"/>
          <p:nvPr/>
        </p:nvSpPr>
        <p:spPr>
          <a:xfrm>
            <a:off x="5623467" y="64133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Win Science!</a:t>
            </a:r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8169E-2959-43E0-9023-F665E5EBF1F5}"/>
              </a:ext>
            </a:extLst>
          </p:cNvPr>
          <p:cNvSpPr txBox="1"/>
          <p:nvPr/>
        </p:nvSpPr>
        <p:spPr>
          <a:xfrm>
            <a:off x="8296275" y="3008737"/>
            <a:ext cx="33100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Create a novel tool/pipeline to aid in your hypothesis testing:</a:t>
            </a:r>
            <a:endParaRPr lang="en-US" dirty="0"/>
          </a:p>
        </p:txBody>
      </p:sp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4369BCDB-9D7D-4464-9D5E-BF0C94426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4644" y="5343061"/>
            <a:ext cx="1079810" cy="1254977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D6C8AAD4-8DDD-4E89-AB15-7FB16B59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4888" y="5995182"/>
            <a:ext cx="1758176" cy="275978"/>
          </a:xfrm>
          <a:prstGeom prst="rect">
            <a:avLst/>
          </a:prstGeom>
        </p:spPr>
      </p:pic>
      <p:pic>
        <p:nvPicPr>
          <p:cNvPr id="16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73051A17-87F9-4D7F-9CE4-4B08D3A27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5668" y="4222074"/>
            <a:ext cx="1581615" cy="913583"/>
          </a:xfrm>
          <a:prstGeom prst="rect">
            <a:avLst/>
          </a:prstGeom>
        </p:spPr>
      </p:pic>
      <p:pic>
        <p:nvPicPr>
          <p:cNvPr id="17" name="Picture 17" descr="Icon&#10;&#10;Description automatically generated">
            <a:extLst>
              <a:ext uri="{FF2B5EF4-FFF2-40B4-BE49-F238E27FC236}">
                <a16:creationId xmlns:a16="http://schemas.microsoft.com/office/drawing/2014/main" id="{A93F9A5D-009F-4E1D-9C09-6A7CCD5CDA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3085" y="4861700"/>
            <a:ext cx="1250563" cy="1251260"/>
          </a:xfrm>
          <a:prstGeom prst="rect">
            <a:avLst/>
          </a:prstGeom>
        </p:spPr>
      </p:pic>
      <p:pic>
        <p:nvPicPr>
          <p:cNvPr id="18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524E741-3168-419B-8DA1-F8C6C91F34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4861" y="5758907"/>
            <a:ext cx="1551182" cy="103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7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5564-0725-D0EE-F71B-EA098E7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2903E57-129D-1334-97B9-E3DBD616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679" y="1197864"/>
            <a:ext cx="6787859" cy="5074851"/>
          </a:xfrm>
        </p:spPr>
      </p:pic>
    </p:spTree>
    <p:extLst>
      <p:ext uri="{BB962C8B-B14F-4D97-AF65-F5344CB8AC3E}">
        <p14:creationId xmlns:p14="http://schemas.microsoft.com/office/powerpoint/2010/main" val="3918034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2B3C-A936-E669-D51E-A9AFC434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0" y="116717"/>
            <a:ext cx="11029616" cy="1188720"/>
          </a:xfrm>
        </p:spPr>
        <p:txBody>
          <a:bodyPr/>
          <a:lstStyle/>
          <a:p>
            <a:pPr algn="ctr"/>
            <a:r>
              <a:rPr lang="en-US" dirty="0"/>
              <a:t>Classification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F123-88E9-DA2E-2B56-295E6CE81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070" y="4710498"/>
            <a:ext cx="11029615" cy="2036145"/>
          </a:xfrm>
        </p:spPr>
        <p:txBody>
          <a:bodyPr/>
          <a:lstStyle/>
          <a:p>
            <a:pPr marL="305435" indent="-305435"/>
            <a:r>
              <a:rPr lang="en-US" dirty="0"/>
              <a:t>Data: Isolates and presence absence table of genes</a:t>
            </a:r>
          </a:p>
          <a:p>
            <a:pPr marL="305435" indent="-305435"/>
            <a:r>
              <a:rPr lang="en-US" dirty="0"/>
              <a:t>Goal: Classify isolates into their respective Host sources (Human vs. Poultry Agriculture)</a:t>
            </a:r>
          </a:p>
          <a:p>
            <a:pPr marL="305435" indent="-305435"/>
            <a:r>
              <a:rPr lang="en-US" dirty="0"/>
              <a:t>Approach: Use Random Forests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42962BE-0FE8-FFBB-553C-1A7016F2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0" y="1300688"/>
            <a:ext cx="6785517" cy="1561748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7E9F5719-F8CA-DAE3-7DF0-6B52297C3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51" y="2952706"/>
            <a:ext cx="8476785" cy="20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E240-850C-ED91-074B-0E4B012B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Classification example: Random Forests</a:t>
            </a:r>
          </a:p>
        </p:txBody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2E35BDC2-9046-781F-8E8E-D9D8A4495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838" y="2015620"/>
            <a:ext cx="6221298" cy="4684559"/>
          </a:xfrm>
        </p:spPr>
      </p:pic>
    </p:spTree>
    <p:extLst>
      <p:ext uri="{BB962C8B-B14F-4D97-AF65-F5344CB8AC3E}">
        <p14:creationId xmlns:p14="http://schemas.microsoft.com/office/powerpoint/2010/main" val="2025680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E562-B149-F4B7-216A-9E3E76C1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271AD2F-BFBF-E4FD-074E-74A04D0F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1"/>
          <a:stretch/>
        </p:blipFill>
        <p:spPr>
          <a:xfrm>
            <a:off x="3781010" y="1529040"/>
            <a:ext cx="3810443" cy="5112014"/>
          </a:xfrm>
        </p:spPr>
      </p:pic>
    </p:spTree>
    <p:extLst>
      <p:ext uri="{BB962C8B-B14F-4D97-AF65-F5344CB8AC3E}">
        <p14:creationId xmlns:p14="http://schemas.microsoft.com/office/powerpoint/2010/main" val="1651735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7D8E-A4BE-468F-36F3-5A570E1C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Classification tutorial: Evan Conaway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03D39F-9462-B507-EB22-1703697C1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630" y="2718211"/>
            <a:ext cx="10057184" cy="1988090"/>
          </a:xfrm>
        </p:spPr>
      </p:pic>
    </p:spTree>
    <p:extLst>
      <p:ext uri="{BB962C8B-B14F-4D97-AF65-F5344CB8AC3E}">
        <p14:creationId xmlns:p14="http://schemas.microsoft.com/office/powerpoint/2010/main" val="2434038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Welcome to Bioinformatics 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64" y="4748851"/>
            <a:ext cx="3973875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Mtg no. 7 April. 18 2022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 descr="Paint color explosion on a white background">
            <a:extLst>
              <a:ext uri="{FF2B5EF4-FFF2-40B4-BE49-F238E27FC236}">
                <a16:creationId xmlns:a16="http://schemas.microsoft.com/office/drawing/2014/main" id="{B201AFB2-143A-44A0-8545-F98E74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" r="13" b="42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3E602-A376-4176-BFEC-6CE5C7EFDAB1}"/>
              </a:ext>
            </a:extLst>
          </p:cNvPr>
          <p:cNvSpPr txBox="1"/>
          <p:nvPr/>
        </p:nvSpPr>
        <p:spPr>
          <a:xfrm>
            <a:off x="288737" y="5559837"/>
            <a:ext cx="40944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3293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029A-9DB0-C146-0025-12C5CFB6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Coding basics – www.rosalind.info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F7E188-D3B7-2669-A9D9-541B69C2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827" y="2064852"/>
            <a:ext cx="7641158" cy="4364060"/>
          </a:xfrm>
        </p:spPr>
      </p:pic>
    </p:spTree>
    <p:extLst>
      <p:ext uri="{BB962C8B-B14F-4D97-AF65-F5344CB8AC3E}">
        <p14:creationId xmlns:p14="http://schemas.microsoft.com/office/powerpoint/2010/main" val="843128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6D699-DA48-34AE-5715-DF663403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Problem #1 – Counting DNA nucleotides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A7FDA9-DF08-5658-CAF0-89A235EC5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47296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837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9271-E32F-13A4-6099-32608261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First,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64F4-BC06-47EE-C209-14345D9EB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9308"/>
            <a:ext cx="11029615" cy="3634486"/>
          </a:xfrm>
        </p:spPr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Command line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Save file as xxxx.py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Run via command line with: python xxxx.py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Online python IDE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  <a:hlinkClick r:id="rId2"/>
              </a:rPr>
              <a:t>https://www.online-python.com/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54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CD38-EA10-4FF2-1BAC-A0A7E34D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Approach: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B7CDF-BC7A-32FA-691A-5D7D405B4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36" y="2257230"/>
            <a:ext cx="2982152" cy="3634486"/>
          </a:xfrm>
        </p:spPr>
        <p:txBody>
          <a:bodyPr/>
          <a:lstStyle/>
          <a:p>
            <a:pPr marL="305435" indent="-305435"/>
            <a:r>
              <a:rPr lang="en-US" dirty="0"/>
              <a:t>Strings</a:t>
            </a:r>
          </a:p>
          <a:p>
            <a:pPr marL="629920" lvl="1" indent="-305435"/>
            <a:r>
              <a:rPr lang="en-US" dirty="0"/>
              <a:t>s = "</a:t>
            </a:r>
            <a:r>
              <a:rPr lang="en-US" dirty="0" err="1"/>
              <a:t>actg</a:t>
            </a:r>
            <a:r>
              <a:rPr lang="en-US" dirty="0"/>
              <a:t>"</a:t>
            </a:r>
          </a:p>
          <a:p>
            <a:pPr marL="629920" lvl="1" indent="-305435"/>
            <a:r>
              <a:rPr lang="en-US" dirty="0"/>
              <a:t>s[0] = "a"</a:t>
            </a:r>
          </a:p>
          <a:p>
            <a:pPr marL="629920" lvl="1" indent="-305435"/>
            <a:r>
              <a:rPr lang="en-US" dirty="0" err="1"/>
              <a:t>len</a:t>
            </a:r>
            <a:r>
              <a:rPr lang="en-US" dirty="0"/>
              <a:t>(s) = 4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DB01C3-0C85-3245-29A6-6A1FC3C7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4" y="1918010"/>
            <a:ext cx="2362200" cy="1219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CE5A07-DAE0-9FEF-405C-0DEAF2A392BA}"/>
              </a:ext>
            </a:extLst>
          </p:cNvPr>
          <p:cNvSpPr txBox="1">
            <a:spLocks/>
          </p:cNvSpPr>
          <p:nvPr/>
        </p:nvSpPr>
        <p:spPr>
          <a:xfrm>
            <a:off x="3177568" y="1954288"/>
            <a:ext cx="2982152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/>
              <a:t>Looping</a:t>
            </a:r>
            <a:endParaRPr lang="en-US"/>
          </a:p>
          <a:p>
            <a:pPr marL="629920" lvl="1" indent="-305435"/>
            <a:r>
              <a:rPr lang="en-US" dirty="0"/>
              <a:t> For loops</a:t>
            </a:r>
          </a:p>
          <a:p>
            <a:pPr marL="899795" lvl="2" indent="-269875"/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range(start, end):</a:t>
            </a:r>
          </a:p>
          <a:p>
            <a:pPr marL="1241425" lvl="3" indent="-233680"/>
            <a:r>
              <a:rPr lang="en-US" dirty="0"/>
              <a:t>Print(DNA[I])</a:t>
            </a:r>
          </a:p>
          <a:p>
            <a:pPr marL="629920" lvl="1" indent="-305435"/>
            <a:r>
              <a:rPr lang="en-US" dirty="0"/>
              <a:t>While loops</a:t>
            </a:r>
          </a:p>
          <a:p>
            <a:pPr marL="899795" lvl="2" indent="-269875"/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marL="899795" lvl="2" indent="-269875"/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 &lt; end:</a:t>
            </a:r>
          </a:p>
          <a:p>
            <a:pPr marL="1241425" lvl="3" indent="-233680"/>
            <a:r>
              <a:rPr lang="en-US" dirty="0"/>
              <a:t>print(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1241425" lvl="3" indent="-233680"/>
            <a:r>
              <a:rPr lang="en-US" dirty="0" err="1"/>
              <a:t>i</a:t>
            </a:r>
            <a:r>
              <a:rPr lang="en-US" dirty="0"/>
              <a:t>=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  <a:p>
            <a:pPr marL="629920" lvl="1" indent="-305435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8174F4-5A24-EF80-3D07-80FB100FBB09}"/>
              </a:ext>
            </a:extLst>
          </p:cNvPr>
          <p:cNvSpPr txBox="1">
            <a:spLocks/>
          </p:cNvSpPr>
          <p:nvPr/>
        </p:nvSpPr>
        <p:spPr>
          <a:xfrm>
            <a:off x="9701031" y="1164411"/>
            <a:ext cx="2982152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/>
              <a:t>Printing</a:t>
            </a:r>
          </a:p>
          <a:p>
            <a:pPr marL="629920" lvl="1" indent="-305435"/>
            <a:r>
              <a:rPr lang="en-US" dirty="0"/>
              <a:t>age = 29</a:t>
            </a:r>
          </a:p>
          <a:p>
            <a:pPr marL="629920" lvl="1" indent="-305435"/>
            <a:r>
              <a:rPr lang="en-US" dirty="0"/>
              <a:t>print("Reed:", age)</a:t>
            </a:r>
          </a:p>
          <a:p>
            <a:pPr marL="629920" lvl="1" indent="-305435"/>
            <a:endParaRPr lang="en-US"/>
          </a:p>
          <a:p>
            <a:pPr marL="629920" lvl="1" indent="-305435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A11156-FB96-39F3-AB42-4EAEB52293BB}"/>
              </a:ext>
            </a:extLst>
          </p:cNvPr>
          <p:cNvSpPr txBox="1">
            <a:spLocks/>
          </p:cNvSpPr>
          <p:nvPr/>
        </p:nvSpPr>
        <p:spPr>
          <a:xfrm>
            <a:off x="6792422" y="2205192"/>
            <a:ext cx="3149420" cy="42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/>
              <a:t>If statements</a:t>
            </a:r>
          </a:p>
          <a:p>
            <a:pPr marL="305435" indent="-305435"/>
            <a:r>
              <a:rPr lang="en-US" dirty="0"/>
              <a:t>a = 1</a:t>
            </a:r>
          </a:p>
          <a:p>
            <a:pPr marL="305435" indent="-305435"/>
            <a:r>
              <a:rPr lang="en-US" dirty="0"/>
              <a:t>b = 10</a:t>
            </a:r>
          </a:p>
          <a:p>
            <a:pPr marL="305435" indent="-305435"/>
            <a:r>
              <a:rPr lang="en-US" dirty="0"/>
              <a:t>if a &lt; b:</a:t>
            </a:r>
          </a:p>
          <a:p>
            <a:pPr marL="629920" lvl="1" indent="-305435"/>
            <a:r>
              <a:rPr lang="en-US" dirty="0"/>
              <a:t>print("a is less than b")</a:t>
            </a:r>
          </a:p>
          <a:p>
            <a:pPr marL="305435" indent="-305435"/>
            <a:endParaRPr lang="en-US" dirty="0"/>
          </a:p>
          <a:p>
            <a:pPr marL="305435" indent="-305435"/>
            <a:r>
              <a:rPr lang="en-US" dirty="0"/>
              <a:t>If Else statements</a:t>
            </a:r>
          </a:p>
          <a:p>
            <a:pPr marL="629920" lvl="1" indent="-305435"/>
            <a:r>
              <a:rPr lang="en-US" dirty="0"/>
              <a:t>If a &lt; b:</a:t>
            </a:r>
          </a:p>
          <a:p>
            <a:pPr marL="899795" lvl="2" indent="-269875"/>
            <a:r>
              <a:rPr lang="en-US" dirty="0"/>
              <a:t>print(a)</a:t>
            </a:r>
          </a:p>
          <a:p>
            <a:pPr marL="629920" lvl="1" indent="-305435"/>
            <a:r>
              <a:rPr lang="en-US" dirty="0" err="1"/>
              <a:t>elif</a:t>
            </a:r>
            <a:r>
              <a:rPr lang="en-US" dirty="0"/>
              <a:t> a == b:</a:t>
            </a:r>
          </a:p>
          <a:p>
            <a:pPr marL="899795" lvl="2" indent="-269875"/>
            <a:r>
              <a:rPr lang="en-US" dirty="0"/>
              <a:t>print("a is equal to b")</a:t>
            </a:r>
          </a:p>
          <a:p>
            <a:pPr marL="629920" lvl="1" indent="-305435"/>
            <a:endParaRPr lang="en-US"/>
          </a:p>
          <a:p>
            <a:pPr marL="629920" lvl="1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3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6A472CB5-A505-4703-93C5-95358CA31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07" y="1905850"/>
            <a:ext cx="5335751" cy="2441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one really does bioinformatics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717C8-BF19-4112-9B6F-7BD9FA8B595B}"/>
              </a:ext>
            </a:extLst>
          </p:cNvPr>
          <p:cNvSpPr txBox="1"/>
          <p:nvPr/>
        </p:nvSpPr>
        <p:spPr>
          <a:xfrm>
            <a:off x="739721" y="2202945"/>
            <a:ext cx="2622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1) Find a tool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04532-E0AA-4F6E-B009-E7222EBCB4D6}"/>
              </a:ext>
            </a:extLst>
          </p:cNvPr>
          <p:cNvSpPr txBox="1"/>
          <p:nvPr/>
        </p:nvSpPr>
        <p:spPr>
          <a:xfrm>
            <a:off x="739721" y="3122600"/>
            <a:ext cx="2622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2) Download the tool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93577-8EC3-4FE4-A1AC-08B082786745}"/>
              </a:ext>
            </a:extLst>
          </p:cNvPr>
          <p:cNvSpPr txBox="1"/>
          <p:nvPr/>
        </p:nvSpPr>
        <p:spPr>
          <a:xfrm>
            <a:off x="739720" y="3989702"/>
            <a:ext cx="26223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3) Spend rest of day getting the dependencies to work/..../install</a:t>
            </a:r>
            <a:endParaRPr lang="en-US" dirty="0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A1762D-593A-49A1-81CF-EF24AC54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21" y="1939093"/>
            <a:ext cx="3268718" cy="250684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B52BCD9-0CB9-4788-8AFA-B7E9D41B8CEF}"/>
              </a:ext>
            </a:extLst>
          </p:cNvPr>
          <p:cNvGrpSpPr/>
          <p:nvPr/>
        </p:nvGrpSpPr>
        <p:grpSpPr>
          <a:xfrm>
            <a:off x="1091096" y="4937585"/>
            <a:ext cx="2656398" cy="1173173"/>
            <a:chOff x="1091096" y="4937585"/>
            <a:chExt cx="2656398" cy="1173173"/>
          </a:xfrm>
        </p:grpSpPr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A54F0E73-D9AF-400F-B296-CB2437460F7C}"/>
                </a:ext>
              </a:extLst>
            </p:cNvPr>
            <p:cNvSpPr/>
            <p:nvPr/>
          </p:nvSpPr>
          <p:spPr>
            <a:xfrm>
              <a:off x="1091096" y="4937585"/>
              <a:ext cx="1217448" cy="7357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F5FC95-3FDE-4EF7-BE8C-15029FD6F5A1}"/>
                </a:ext>
              </a:extLst>
            </p:cNvPr>
            <p:cNvSpPr txBox="1"/>
            <p:nvPr/>
          </p:nvSpPr>
          <p:spPr>
            <a:xfrm>
              <a:off x="1125099" y="5741426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..Debug..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922F23-DF25-42A6-9E88-3DEF225BB11C}"/>
              </a:ext>
            </a:extLst>
          </p:cNvPr>
          <p:cNvGrpSpPr/>
          <p:nvPr/>
        </p:nvGrpSpPr>
        <p:grpSpPr>
          <a:xfrm>
            <a:off x="9822410" y="1677427"/>
            <a:ext cx="3121635" cy="1560503"/>
            <a:chOff x="9489582" y="1992737"/>
            <a:chExt cx="3121635" cy="15605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1B67B-650C-4BFB-B8B1-E34A1759EFE7}"/>
                </a:ext>
              </a:extLst>
            </p:cNvPr>
            <p:cNvSpPr txBox="1"/>
            <p:nvPr/>
          </p:nvSpPr>
          <p:spPr>
            <a:xfrm>
              <a:off x="9489582" y="1992737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4) Try on test data</a:t>
              </a:r>
              <a:endParaRPr lang="en-US" dirty="0"/>
            </a:p>
          </p:txBody>
        </p:sp>
        <p:sp>
          <p:nvSpPr>
            <p:cNvPr id="24" name="Arrow: Curved Up 23">
              <a:extLst>
                <a:ext uri="{FF2B5EF4-FFF2-40B4-BE49-F238E27FC236}">
                  <a16:creationId xmlns:a16="http://schemas.microsoft.com/office/drawing/2014/main" id="{AB5D52CB-C2D1-42DE-AF58-584B00F8D0B8}"/>
                </a:ext>
              </a:extLst>
            </p:cNvPr>
            <p:cNvSpPr/>
            <p:nvPr/>
          </p:nvSpPr>
          <p:spPr>
            <a:xfrm>
              <a:off x="9954819" y="2380067"/>
              <a:ext cx="1217448" cy="7357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2E7175-4A61-4EE8-8F6C-7ECF3FF61A48}"/>
                </a:ext>
              </a:extLst>
            </p:cNvPr>
            <p:cNvSpPr txBox="1"/>
            <p:nvPr/>
          </p:nvSpPr>
          <p:spPr>
            <a:xfrm>
              <a:off x="9988822" y="3183908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..Debug..</a:t>
              </a:r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41D49C-A79E-4F35-84FE-D7C494E67A84}"/>
              </a:ext>
            </a:extLst>
          </p:cNvPr>
          <p:cNvGrpSpPr/>
          <p:nvPr/>
        </p:nvGrpSpPr>
        <p:grpSpPr>
          <a:xfrm>
            <a:off x="9822409" y="3236460"/>
            <a:ext cx="3121635" cy="1560503"/>
            <a:chOff x="9559650" y="3586805"/>
            <a:chExt cx="3121635" cy="15605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6AC17D-4F96-4C73-AB0C-7E88521650CF}"/>
                </a:ext>
              </a:extLst>
            </p:cNvPr>
            <p:cNvSpPr txBox="1"/>
            <p:nvPr/>
          </p:nvSpPr>
          <p:spPr>
            <a:xfrm>
              <a:off x="9559650" y="3586805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5) Try on test data</a:t>
              </a:r>
              <a:endParaRPr lang="en-US" dirty="0"/>
            </a:p>
          </p:txBody>
        </p:sp>
        <p:sp>
          <p:nvSpPr>
            <p:cNvPr id="27" name="Arrow: Curved Up 26">
              <a:extLst>
                <a:ext uri="{FF2B5EF4-FFF2-40B4-BE49-F238E27FC236}">
                  <a16:creationId xmlns:a16="http://schemas.microsoft.com/office/drawing/2014/main" id="{288C17A9-91DC-4EFE-86C7-64B2F4B5370B}"/>
                </a:ext>
              </a:extLst>
            </p:cNvPr>
            <p:cNvSpPr/>
            <p:nvPr/>
          </p:nvSpPr>
          <p:spPr>
            <a:xfrm>
              <a:off x="10024887" y="3974135"/>
              <a:ext cx="1217448" cy="7357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2852F1-AE0F-495D-AF88-25EE975DB2F2}"/>
                </a:ext>
              </a:extLst>
            </p:cNvPr>
            <p:cNvSpPr txBox="1"/>
            <p:nvPr/>
          </p:nvSpPr>
          <p:spPr>
            <a:xfrm>
              <a:off x="10058890" y="4777976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..Debug..</a:t>
              </a:r>
              <a:endParaRPr lang="en-US" dirty="0"/>
            </a:p>
          </p:txBody>
        </p:sp>
      </p:grpSp>
      <p:pic>
        <p:nvPicPr>
          <p:cNvPr id="29" name="Picture 2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07AFCA-1EEB-4DC8-A037-37F097330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501" y="1895294"/>
            <a:ext cx="5545958" cy="2874723"/>
          </a:xfrm>
          <a:prstGeom prst="rect">
            <a:avLst/>
          </a:prstGeom>
        </p:spPr>
      </p:pic>
      <p:pic>
        <p:nvPicPr>
          <p:cNvPr id="33" name="Picture 3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843FAA-9DFA-437C-9686-931500D8D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07" y="2023244"/>
            <a:ext cx="5721131" cy="28115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DBE5E4-8AD0-4E46-A15A-3927E7348155}"/>
              </a:ext>
            </a:extLst>
          </p:cNvPr>
          <p:cNvSpPr txBox="1"/>
          <p:nvPr/>
        </p:nvSpPr>
        <p:spPr>
          <a:xfrm>
            <a:off x="4710879" y="6112794"/>
            <a:ext cx="33055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6) Find a new tool and try again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22FFBD-7ABD-4EB8-8ACB-9128D0315027}"/>
              </a:ext>
            </a:extLst>
          </p:cNvPr>
          <p:cNvGrpSpPr/>
          <p:nvPr/>
        </p:nvGrpSpPr>
        <p:grpSpPr>
          <a:xfrm>
            <a:off x="9825912" y="5131826"/>
            <a:ext cx="3121635" cy="1560503"/>
            <a:chOff x="9559650" y="3586805"/>
            <a:chExt cx="3121635" cy="15605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BADBC6-8886-4FE1-AF1D-79EC32936C50}"/>
                </a:ext>
              </a:extLst>
            </p:cNvPr>
            <p:cNvSpPr txBox="1"/>
            <p:nvPr/>
          </p:nvSpPr>
          <p:spPr>
            <a:xfrm>
              <a:off x="9559650" y="3586805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5) Try on real data</a:t>
              </a:r>
              <a:endParaRPr lang="en-US" dirty="0"/>
            </a:p>
          </p:txBody>
        </p:sp>
        <p:sp>
          <p:nvSpPr>
            <p:cNvPr id="38" name="Arrow: Curved Up 37">
              <a:extLst>
                <a:ext uri="{FF2B5EF4-FFF2-40B4-BE49-F238E27FC236}">
                  <a16:creationId xmlns:a16="http://schemas.microsoft.com/office/drawing/2014/main" id="{AC5ABDF9-F680-4E77-B159-6B48FF730AFA}"/>
                </a:ext>
              </a:extLst>
            </p:cNvPr>
            <p:cNvSpPr/>
            <p:nvPr/>
          </p:nvSpPr>
          <p:spPr>
            <a:xfrm>
              <a:off x="10024887" y="3974135"/>
              <a:ext cx="1217448" cy="7357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38B42-5D9D-45AB-944D-D6FE99C499FF}"/>
                </a:ext>
              </a:extLst>
            </p:cNvPr>
            <p:cNvSpPr txBox="1"/>
            <p:nvPr/>
          </p:nvSpPr>
          <p:spPr>
            <a:xfrm>
              <a:off x="10058890" y="4777976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..Debug..</a:t>
              </a:r>
              <a:endParaRPr lang="en-US" dirty="0"/>
            </a:p>
          </p:txBody>
        </p:sp>
      </p:grpSp>
      <p:pic>
        <p:nvPicPr>
          <p:cNvPr id="41" name="Picture 41" descr="Shape&#10;&#10;Description automatically generated">
            <a:extLst>
              <a:ext uri="{FF2B5EF4-FFF2-40B4-BE49-F238E27FC236}">
                <a16:creationId xmlns:a16="http://schemas.microsoft.com/office/drawing/2014/main" id="{32D47C91-7767-4F31-BCB7-242B73EA1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607" y="1975090"/>
            <a:ext cx="6824717" cy="259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30FB-B218-6688-1192-C2374E11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Problems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2C9D-BDD8-9C59-2F36-02C59CE5D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84185"/>
            <a:ext cx="11029615" cy="399116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Transcribing DNA into RNA</a:t>
            </a:r>
            <a:endParaRPr lang="en-US"/>
          </a:p>
          <a:p>
            <a:pPr marL="457200" indent="-457200">
              <a:buAutoNum type="arabicPeriod"/>
            </a:pPr>
            <a:r>
              <a:rPr lang="en-US" dirty="0"/>
              <a:t>Translating RNA into Protein</a:t>
            </a:r>
          </a:p>
          <a:p>
            <a:pPr marL="457200" indent="-457200">
              <a:buAutoNum type="arabicPeriod"/>
            </a:pPr>
            <a:r>
              <a:rPr lang="en-US" dirty="0"/>
              <a:t>Computing GC Content</a:t>
            </a:r>
          </a:p>
          <a:p>
            <a:pPr marL="457200" indent="-457200">
              <a:buAutoNum type="arabicPeriod"/>
            </a:pPr>
            <a:r>
              <a:rPr lang="en-US" dirty="0"/>
              <a:t>Complementing a Strand of DNA</a:t>
            </a:r>
          </a:p>
          <a:p>
            <a:pPr marL="457200" indent="-457200">
              <a:buAutoNum type="arabicPeriod"/>
            </a:pPr>
            <a:r>
              <a:rPr lang="en-US" dirty="0"/>
              <a:t>Counting Point Mutations</a:t>
            </a:r>
          </a:p>
          <a:p>
            <a:pPr marL="457200" indent="-457200">
              <a:buAutoNum type="arabicPeriod"/>
            </a:pPr>
            <a:r>
              <a:rPr lang="en-US" dirty="0"/>
              <a:t>Transitions and Transversions</a:t>
            </a:r>
          </a:p>
          <a:p>
            <a:pPr marL="457200" indent="-457200">
              <a:buAutoNum type="arabicPeriod"/>
            </a:pPr>
            <a:r>
              <a:rPr lang="en-US" dirty="0"/>
              <a:t>Finding a Motif in DNA</a:t>
            </a:r>
          </a:p>
        </p:txBody>
      </p:sp>
    </p:spTree>
    <p:extLst>
      <p:ext uri="{BB962C8B-B14F-4D97-AF65-F5344CB8AC3E}">
        <p14:creationId xmlns:p14="http://schemas.microsoft.com/office/powerpoint/2010/main" val="126221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trike="sngStrike" dirty="0"/>
              <a:t>"What programming language should I start with?"</a:t>
            </a:r>
            <a:br>
              <a:rPr lang="en-US" strike="sngStrike" dirty="0"/>
            </a:br>
            <a:r>
              <a:rPr lang="en-US" dirty="0"/>
              <a:t>"What is my </a:t>
            </a:r>
            <a:r>
              <a:rPr lang="en-US" b="1" dirty="0"/>
              <a:t>problem</a:t>
            </a:r>
            <a:r>
              <a:rPr lang="en-US" dirty="0"/>
              <a:t> and how can I solve it?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7791516-10F9-4BB3-BF2E-D9BA4993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718" y="2516784"/>
            <a:ext cx="5939882" cy="4221944"/>
          </a:xfrm>
          <a:prstGeom prst="rect">
            <a:avLst/>
          </a:prstGeo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55DC9EE-73D1-4DF0-8C6F-08CE302D8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4" y="2917670"/>
            <a:ext cx="5763321" cy="32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Bioinformatics job market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296D4-0DCB-435F-8179-5360DB935283}"/>
              </a:ext>
            </a:extLst>
          </p:cNvPr>
          <p:cNvSpPr txBox="1"/>
          <p:nvPr/>
        </p:nvSpPr>
        <p:spPr>
          <a:xfrm>
            <a:off x="300762" y="3428551"/>
            <a:ext cx="595761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Post-doc bioinformatics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/>
              <a:t>High-demand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/>
              <a:t>$50k – 80k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Usually prefer PhD or Masters +3-5 years exp. 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TONS of work-from-home opportunities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2"/>
              </a:rPr>
              <a:t>Bioinformatics 2021 summary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Avg. Salary $75k – 107k ("technician" - &gt; "engineer")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Avg. Hourly $52/hr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4E7CE-D27E-4D8E-BF96-BF5856095883}"/>
              </a:ext>
            </a:extLst>
          </p:cNvPr>
          <p:cNvSpPr txBox="1"/>
          <p:nvPr/>
        </p:nvSpPr>
        <p:spPr>
          <a:xfrm>
            <a:off x="6347375" y="6452372"/>
            <a:ext cx="6615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(me constantly scanning Indeed/Google... many </a:t>
            </a:r>
            <a:r>
              <a:rPr lang="en-US" dirty="0"/>
              <a:t>grains of salt)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339D4-5AEE-465D-83A7-8A02F00B1EBF}"/>
              </a:ext>
            </a:extLst>
          </p:cNvPr>
          <p:cNvSpPr txBox="1"/>
          <p:nvPr/>
        </p:nvSpPr>
        <p:spPr>
          <a:xfrm>
            <a:off x="2782229" y="1983058"/>
            <a:ext cx="86626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Google Jobs -&gt; "Bioinformatics Jobs" -&gt; Work-From-Home -&gt; 300+ Jobs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95DDB-6F3D-4896-9AE0-BF15C34034AB}"/>
              </a:ext>
            </a:extLst>
          </p:cNvPr>
          <p:cNvSpPr txBox="1"/>
          <p:nvPr/>
        </p:nvSpPr>
        <p:spPr>
          <a:xfrm>
            <a:off x="2828692" y="2299009"/>
            <a:ext cx="86626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Google Jobs -&gt; "Bioinformatics Jobs" -&gt; 200mi from FOCO -&gt; 100+ Jobs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20C91FA-0411-44A5-91DC-5D445A41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52" y="3531178"/>
            <a:ext cx="5772614" cy="10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60B0-D42A-4949-B41D-C8BEFB2D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Bioinformatics job market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4E7CE-D27E-4D8E-BF96-BF5856095883}"/>
              </a:ext>
            </a:extLst>
          </p:cNvPr>
          <p:cNvSpPr txBox="1"/>
          <p:nvPr/>
        </p:nvSpPr>
        <p:spPr>
          <a:xfrm>
            <a:off x="3606033" y="1731689"/>
            <a:ext cx="50817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(me constantly scanning indeed... many grains of salt)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73FFF1B-9BE8-45C0-9E78-911F09C7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7" y="2185676"/>
            <a:ext cx="5233639" cy="369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2D785-D159-45DC-9FD3-A3BCC35DA146}"/>
              </a:ext>
            </a:extLst>
          </p:cNvPr>
          <p:cNvSpPr txBox="1"/>
          <p:nvPr/>
        </p:nvSpPr>
        <p:spPr>
          <a:xfrm>
            <a:off x="5793058" y="2261839"/>
            <a:ext cx="356095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Skillz: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Programming/computation 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Popular languages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Python</a:t>
            </a:r>
            <a:r>
              <a:rPr lang="en-US">
                <a:ea typeface="+mn-lt"/>
                <a:cs typeface="+mn-lt"/>
              </a:rPr>
              <a:t> (comp. And viz.)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R (comp. And viz.)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Bash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SQL (database)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HPC/AWS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Docker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Git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/>
              <a:t>Perl, C/C++, MATLAB, FORTRAN,Java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43F0E-78A6-4625-B3A2-AB325C595723}"/>
              </a:ext>
            </a:extLst>
          </p:cNvPr>
          <p:cNvSpPr txBox="1"/>
          <p:nvPr/>
        </p:nvSpPr>
        <p:spPr>
          <a:xfrm>
            <a:off x="9364934" y="2553397"/>
            <a:ext cx="296622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Soft​</a:t>
            </a:r>
          </a:p>
          <a:p>
            <a:pPr lvl="1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Communication​</a:t>
            </a:r>
          </a:p>
          <a:p>
            <a:pPr lvl="1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Teamwork ​</a:t>
            </a:r>
          </a:p>
          <a:p>
            <a:pPr lvl="1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Data presentation​</a:t>
            </a:r>
          </a:p>
          <a:p>
            <a:pPr lvl="2" rtl="0">
              <a:buChar char="•"/>
            </a:pPr>
            <a:r>
              <a:rPr lang="en-US">
                <a:latin typeface="Tw Cen MT"/>
                <a:ea typeface="Arial"/>
                <a:cs typeface="Arial"/>
              </a:rPr>
              <a:t>Experts/layperson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4591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331D30"/>
      </a:dk2>
      <a:lt2>
        <a:srgbClr val="E2E5E8"/>
      </a:lt2>
      <a:accent1>
        <a:srgbClr val="CE8C41"/>
      </a:accent1>
      <a:accent2>
        <a:srgbClr val="BD3F30"/>
      </a:accent2>
      <a:accent3>
        <a:srgbClr val="CE416D"/>
      </a:accent3>
      <a:accent4>
        <a:srgbClr val="BD3095"/>
      </a:accent4>
      <a:accent5>
        <a:srgbClr val="BB41CE"/>
      </a:accent5>
      <a:accent6>
        <a:srgbClr val="6E30BD"/>
      </a:accent6>
      <a:hlink>
        <a:srgbClr val="3F7BBF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DividendVTI</vt:lpstr>
      <vt:lpstr>Welcome to Bioinformatics Club</vt:lpstr>
      <vt:lpstr>What is Bioinfomatics club?</vt:lpstr>
      <vt:lpstr>What is bioinformatics?</vt:lpstr>
      <vt:lpstr>What is bioinformatics?</vt:lpstr>
      <vt:lpstr>How one does bioinformatics</vt:lpstr>
      <vt:lpstr>How one really does bioinformatics</vt:lpstr>
      <vt:lpstr>"What programming language should I start with?" "What is my problem and how can I solve it?</vt:lpstr>
      <vt:lpstr>Bioinformatics job market</vt:lpstr>
      <vt:lpstr>Bioinformatics job market</vt:lpstr>
      <vt:lpstr>Resources</vt:lpstr>
      <vt:lpstr>To Do</vt:lpstr>
      <vt:lpstr>Welcome to Bioinformatics Club</vt:lpstr>
      <vt:lpstr>To Do</vt:lpstr>
      <vt:lpstr>Topics</vt:lpstr>
      <vt:lpstr>The Plan</vt:lpstr>
      <vt:lpstr>Linux environment</vt:lpstr>
      <vt:lpstr>The command line – first glance</vt:lpstr>
      <vt:lpstr>The command line – Navigating</vt:lpstr>
      <vt:lpstr>The command line – Viewing</vt:lpstr>
      <vt:lpstr>Bioinformatics tools</vt:lpstr>
      <vt:lpstr>5 genomics file formats you need to know</vt:lpstr>
      <vt:lpstr>5 file formats: Example workflow</vt:lpstr>
      <vt:lpstr>References</vt:lpstr>
      <vt:lpstr>Next Meeting</vt:lpstr>
      <vt:lpstr>Welcome to Bioinformatics Club</vt:lpstr>
      <vt:lpstr>Bioinformatics Positions</vt:lpstr>
      <vt:lpstr>Conda</vt:lpstr>
      <vt:lpstr>Conda - Environments</vt:lpstr>
      <vt:lpstr>Fastqc usage</vt:lpstr>
      <vt:lpstr>Running fastqc on Illumina2-example files</vt:lpstr>
      <vt:lpstr>Running Multiqc on fastqc output = Prettier</vt:lpstr>
      <vt:lpstr>Running Multiqc on fastqc output = Prettier</vt:lpstr>
      <vt:lpstr>Welcome to Bioinformatics Club</vt:lpstr>
      <vt:lpstr>Feb. 21st 2022</vt:lpstr>
      <vt:lpstr>Motivation</vt:lpstr>
      <vt:lpstr>Conda</vt:lpstr>
      <vt:lpstr>Install Anaconda/Miniconda/Conda</vt:lpstr>
      <vt:lpstr>Install FastQC – What is Fastqc?</vt:lpstr>
      <vt:lpstr>Trimming sequences for quality</vt:lpstr>
      <vt:lpstr>Trimming sequences for quality</vt:lpstr>
      <vt:lpstr>Trimming sequences for quality</vt:lpstr>
      <vt:lpstr>Trimming sequences for quality</vt:lpstr>
      <vt:lpstr>Trimming sequences for quality</vt:lpstr>
      <vt:lpstr>Welcome to Bioinformatics Club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Example</vt:lpstr>
      <vt:lpstr>Classification example: Random Forests</vt:lpstr>
      <vt:lpstr>PowerPoint Presentation</vt:lpstr>
      <vt:lpstr>Classification tutorial: Evan Conaway</vt:lpstr>
      <vt:lpstr>Welcome to Bioinformatics Club</vt:lpstr>
      <vt:lpstr>Coding basics – www.rosalind.info</vt:lpstr>
      <vt:lpstr>Problem #1 – Counting DNA nucleotides</vt:lpstr>
      <vt:lpstr>First, python</vt:lpstr>
      <vt:lpstr>Approach: toolkit</vt:lpstr>
      <vt:lpstr>Problems to 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1293</cp:revision>
  <dcterms:created xsi:type="dcterms:W3CDTF">2021-09-15T20:40:19Z</dcterms:created>
  <dcterms:modified xsi:type="dcterms:W3CDTF">2022-04-18T22:44:42Z</dcterms:modified>
</cp:coreProperties>
</file>